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2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80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16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B4189"/>
    <a:srgbClr val="0A418D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228" y="48"/>
      </p:cViewPr>
      <p:guideLst>
        <p:guide orient="horz" pos="2160"/>
        <p:guide pos="3840"/>
        <p:guide orient="horz" pos="2165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2024/8/6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9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70.xml"/><Relationship Id="rId3" Type="http://schemas.openxmlformats.org/officeDocument/2006/relationships/tags" Target="../tags/tag165.xml"/><Relationship Id="rId7" Type="http://schemas.openxmlformats.org/officeDocument/2006/relationships/tags" Target="../tags/tag169.xml"/><Relationship Id="rId12" Type="http://schemas.openxmlformats.org/officeDocument/2006/relationships/image" Target="../media/image11.png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6" Type="http://schemas.openxmlformats.org/officeDocument/2006/relationships/tags" Target="../tags/tag168.xml"/><Relationship Id="rId11" Type="http://schemas.openxmlformats.org/officeDocument/2006/relationships/image" Target="../media/image1.jpeg"/><Relationship Id="rId5" Type="http://schemas.openxmlformats.org/officeDocument/2006/relationships/tags" Target="../tags/tag167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66.xml"/><Relationship Id="rId9" Type="http://schemas.openxmlformats.org/officeDocument/2006/relationships/tags" Target="../tags/tag17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12" Type="http://schemas.openxmlformats.org/officeDocument/2006/relationships/image" Target="../media/image12.png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11" Type="http://schemas.openxmlformats.org/officeDocument/2006/relationships/image" Target="../media/image1.jpeg"/><Relationship Id="rId5" Type="http://schemas.openxmlformats.org/officeDocument/2006/relationships/tags" Target="../tags/tag176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88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12" Type="http://schemas.openxmlformats.org/officeDocument/2006/relationships/image" Target="../media/image13.png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11" Type="http://schemas.openxmlformats.org/officeDocument/2006/relationships/image" Target="../media/image1.jpeg"/><Relationship Id="rId5" Type="http://schemas.openxmlformats.org/officeDocument/2006/relationships/tags" Target="../tags/tag185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84.xml"/><Relationship Id="rId9" Type="http://schemas.openxmlformats.org/officeDocument/2006/relationships/tags" Target="../tags/tag18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97.xml"/><Relationship Id="rId3" Type="http://schemas.openxmlformats.org/officeDocument/2006/relationships/tags" Target="../tags/tag192.xml"/><Relationship Id="rId7" Type="http://schemas.openxmlformats.org/officeDocument/2006/relationships/tags" Target="../tags/tag196.xml"/><Relationship Id="rId12" Type="http://schemas.openxmlformats.org/officeDocument/2006/relationships/image" Target="../media/image1.jpeg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tags" Target="../tags/tag195.xml"/><Relationship Id="rId11" Type="http://schemas.openxmlformats.org/officeDocument/2006/relationships/image" Target="../media/image14.png"/><Relationship Id="rId5" Type="http://schemas.openxmlformats.org/officeDocument/2006/relationships/tags" Target="../tags/tag194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93.xml"/><Relationship Id="rId9" Type="http://schemas.openxmlformats.org/officeDocument/2006/relationships/tags" Target="../tags/tag19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206.xml"/><Relationship Id="rId3" Type="http://schemas.openxmlformats.org/officeDocument/2006/relationships/tags" Target="../tags/tag201.xml"/><Relationship Id="rId7" Type="http://schemas.openxmlformats.org/officeDocument/2006/relationships/tags" Target="../tags/tag205.xml"/><Relationship Id="rId12" Type="http://schemas.openxmlformats.org/officeDocument/2006/relationships/image" Target="../media/image15.png"/><Relationship Id="rId2" Type="http://schemas.openxmlformats.org/officeDocument/2006/relationships/tags" Target="../tags/tag200.xml"/><Relationship Id="rId1" Type="http://schemas.openxmlformats.org/officeDocument/2006/relationships/tags" Target="../tags/tag199.xml"/><Relationship Id="rId6" Type="http://schemas.openxmlformats.org/officeDocument/2006/relationships/tags" Target="../tags/tag204.xml"/><Relationship Id="rId11" Type="http://schemas.openxmlformats.org/officeDocument/2006/relationships/image" Target="../media/image1.jpeg"/><Relationship Id="rId5" Type="http://schemas.openxmlformats.org/officeDocument/2006/relationships/tags" Target="../tags/tag203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202.xml"/><Relationship Id="rId9" Type="http://schemas.openxmlformats.org/officeDocument/2006/relationships/tags" Target="../tags/tag20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15.xml"/><Relationship Id="rId3" Type="http://schemas.openxmlformats.org/officeDocument/2006/relationships/tags" Target="../tags/tag210.xml"/><Relationship Id="rId7" Type="http://schemas.openxmlformats.org/officeDocument/2006/relationships/tags" Target="../tags/tag214.xml"/><Relationship Id="rId12" Type="http://schemas.openxmlformats.org/officeDocument/2006/relationships/image" Target="../media/image1.jpeg"/><Relationship Id="rId2" Type="http://schemas.openxmlformats.org/officeDocument/2006/relationships/tags" Target="../tags/tag209.xml"/><Relationship Id="rId1" Type="http://schemas.openxmlformats.org/officeDocument/2006/relationships/tags" Target="../tags/tag208.xml"/><Relationship Id="rId6" Type="http://schemas.openxmlformats.org/officeDocument/2006/relationships/tags" Target="../tags/tag213.xml"/><Relationship Id="rId11" Type="http://schemas.openxmlformats.org/officeDocument/2006/relationships/image" Target="../media/image16.png"/><Relationship Id="rId5" Type="http://schemas.openxmlformats.org/officeDocument/2006/relationships/tags" Target="../tags/tag212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211.xml"/><Relationship Id="rId9" Type="http://schemas.openxmlformats.org/officeDocument/2006/relationships/tags" Target="../tags/tag21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224.xml"/><Relationship Id="rId3" Type="http://schemas.openxmlformats.org/officeDocument/2006/relationships/tags" Target="../tags/tag219.xml"/><Relationship Id="rId7" Type="http://schemas.openxmlformats.org/officeDocument/2006/relationships/tags" Target="../tags/tag223.xml"/><Relationship Id="rId12" Type="http://schemas.openxmlformats.org/officeDocument/2006/relationships/image" Target="../media/image1.jpeg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6" Type="http://schemas.openxmlformats.org/officeDocument/2006/relationships/tags" Target="../tags/tag222.xml"/><Relationship Id="rId11" Type="http://schemas.openxmlformats.org/officeDocument/2006/relationships/image" Target="../media/image17.png"/><Relationship Id="rId5" Type="http://schemas.openxmlformats.org/officeDocument/2006/relationships/tags" Target="../tags/tag221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220.xml"/><Relationship Id="rId9" Type="http://schemas.openxmlformats.org/officeDocument/2006/relationships/tags" Target="../tags/tag22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image" Target="../media/image18.png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image" Target="../media/image1.jpeg"/><Relationship Id="rId5" Type="http://schemas.openxmlformats.org/officeDocument/2006/relationships/tags" Target="../tags/tag230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242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237.xml"/><Relationship Id="rId7" Type="http://schemas.openxmlformats.org/officeDocument/2006/relationships/tags" Target="../tags/tag241.xml"/><Relationship Id="rId12" Type="http://schemas.openxmlformats.org/officeDocument/2006/relationships/tags" Target="../tags/tag246.xml"/><Relationship Id="rId2" Type="http://schemas.openxmlformats.org/officeDocument/2006/relationships/tags" Target="../tags/tag236.xml"/><Relationship Id="rId16" Type="http://schemas.openxmlformats.org/officeDocument/2006/relationships/image" Target="../media/image20.png"/><Relationship Id="rId1" Type="http://schemas.openxmlformats.org/officeDocument/2006/relationships/tags" Target="../tags/tag235.xml"/><Relationship Id="rId6" Type="http://schemas.openxmlformats.org/officeDocument/2006/relationships/tags" Target="../tags/tag240.xml"/><Relationship Id="rId11" Type="http://schemas.openxmlformats.org/officeDocument/2006/relationships/tags" Target="../tags/tag245.xml"/><Relationship Id="rId5" Type="http://schemas.openxmlformats.org/officeDocument/2006/relationships/tags" Target="../tags/tag239.xml"/><Relationship Id="rId15" Type="http://schemas.openxmlformats.org/officeDocument/2006/relationships/image" Target="../media/image19.png"/><Relationship Id="rId10" Type="http://schemas.openxmlformats.org/officeDocument/2006/relationships/tags" Target="../tags/tag244.xml"/><Relationship Id="rId4" Type="http://schemas.openxmlformats.org/officeDocument/2006/relationships/tags" Target="../tags/tag238.xml"/><Relationship Id="rId9" Type="http://schemas.openxmlformats.org/officeDocument/2006/relationships/tags" Target="../tags/tag243.xml"/><Relationship Id="rId14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254.xml"/><Relationship Id="rId13" Type="http://schemas.openxmlformats.org/officeDocument/2006/relationships/image" Target="../media/image1.jpeg"/><Relationship Id="rId3" Type="http://schemas.openxmlformats.org/officeDocument/2006/relationships/tags" Target="../tags/tag249.xml"/><Relationship Id="rId7" Type="http://schemas.openxmlformats.org/officeDocument/2006/relationships/tags" Target="../tags/tag253.xml"/><Relationship Id="rId12" Type="http://schemas.openxmlformats.org/officeDocument/2006/relationships/image" Target="../media/image21.png"/><Relationship Id="rId2" Type="http://schemas.openxmlformats.org/officeDocument/2006/relationships/tags" Target="../tags/tag248.xml"/><Relationship Id="rId1" Type="http://schemas.openxmlformats.org/officeDocument/2006/relationships/tags" Target="../tags/tag247.xml"/><Relationship Id="rId6" Type="http://schemas.openxmlformats.org/officeDocument/2006/relationships/tags" Target="../tags/tag252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251.xml"/><Relationship Id="rId10" Type="http://schemas.openxmlformats.org/officeDocument/2006/relationships/tags" Target="../tags/tag256.xml"/><Relationship Id="rId4" Type="http://schemas.openxmlformats.org/officeDocument/2006/relationships/tags" Target="../tags/tag250.xml"/><Relationship Id="rId9" Type="http://schemas.openxmlformats.org/officeDocument/2006/relationships/tags" Target="../tags/tag255.xml"/><Relationship Id="rId1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13" Type="http://schemas.openxmlformats.org/officeDocument/2006/relationships/tags" Target="../tags/tag83.xml"/><Relationship Id="rId18" Type="http://schemas.openxmlformats.org/officeDocument/2006/relationships/tags" Target="../tags/tag88.xml"/><Relationship Id="rId26" Type="http://schemas.openxmlformats.org/officeDocument/2006/relationships/tags" Target="../tags/tag96.xml"/><Relationship Id="rId3" Type="http://schemas.openxmlformats.org/officeDocument/2006/relationships/tags" Target="../tags/tag73.xml"/><Relationship Id="rId21" Type="http://schemas.openxmlformats.org/officeDocument/2006/relationships/tags" Target="../tags/tag91.xml"/><Relationship Id="rId7" Type="http://schemas.openxmlformats.org/officeDocument/2006/relationships/tags" Target="../tags/tag77.xml"/><Relationship Id="rId12" Type="http://schemas.openxmlformats.org/officeDocument/2006/relationships/tags" Target="../tags/tag82.xml"/><Relationship Id="rId17" Type="http://schemas.openxmlformats.org/officeDocument/2006/relationships/tags" Target="../tags/tag87.xml"/><Relationship Id="rId25" Type="http://schemas.openxmlformats.org/officeDocument/2006/relationships/tags" Target="../tags/tag95.xml"/><Relationship Id="rId2" Type="http://schemas.openxmlformats.org/officeDocument/2006/relationships/tags" Target="../tags/tag72.xml"/><Relationship Id="rId16" Type="http://schemas.openxmlformats.org/officeDocument/2006/relationships/tags" Target="../tags/tag86.xml"/><Relationship Id="rId20" Type="http://schemas.openxmlformats.org/officeDocument/2006/relationships/tags" Target="../tags/tag90.xml"/><Relationship Id="rId29" Type="http://schemas.openxmlformats.org/officeDocument/2006/relationships/image" Target="../media/image1.jpeg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tags" Target="../tags/tag81.xml"/><Relationship Id="rId24" Type="http://schemas.openxmlformats.org/officeDocument/2006/relationships/tags" Target="../tags/tag94.xml"/><Relationship Id="rId5" Type="http://schemas.openxmlformats.org/officeDocument/2006/relationships/tags" Target="../tags/tag75.xml"/><Relationship Id="rId15" Type="http://schemas.openxmlformats.org/officeDocument/2006/relationships/tags" Target="../tags/tag85.xml"/><Relationship Id="rId23" Type="http://schemas.openxmlformats.org/officeDocument/2006/relationships/tags" Target="../tags/tag93.xml"/><Relationship Id="rId28" Type="http://schemas.openxmlformats.org/officeDocument/2006/relationships/slideLayout" Target="../slideLayouts/slideLayout1.xml"/><Relationship Id="rId10" Type="http://schemas.openxmlformats.org/officeDocument/2006/relationships/tags" Target="../tags/tag80.xml"/><Relationship Id="rId19" Type="http://schemas.openxmlformats.org/officeDocument/2006/relationships/tags" Target="../tags/tag89.xml"/><Relationship Id="rId4" Type="http://schemas.openxmlformats.org/officeDocument/2006/relationships/tags" Target="../tags/tag74.xml"/><Relationship Id="rId9" Type="http://schemas.openxmlformats.org/officeDocument/2006/relationships/tags" Target="../tags/tag79.xml"/><Relationship Id="rId14" Type="http://schemas.openxmlformats.org/officeDocument/2006/relationships/tags" Target="../tags/tag84.xml"/><Relationship Id="rId22" Type="http://schemas.openxmlformats.org/officeDocument/2006/relationships/tags" Target="../tags/tag92.xml"/><Relationship Id="rId27" Type="http://schemas.openxmlformats.org/officeDocument/2006/relationships/tags" Target="../tags/tag9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264.xml"/><Relationship Id="rId13" Type="http://schemas.openxmlformats.org/officeDocument/2006/relationships/tags" Target="../tags/tag269.xml"/><Relationship Id="rId3" Type="http://schemas.openxmlformats.org/officeDocument/2006/relationships/tags" Target="../tags/tag259.xml"/><Relationship Id="rId7" Type="http://schemas.openxmlformats.org/officeDocument/2006/relationships/tags" Target="../tags/tag263.xml"/><Relationship Id="rId12" Type="http://schemas.openxmlformats.org/officeDocument/2006/relationships/tags" Target="../tags/tag268.xml"/><Relationship Id="rId17" Type="http://schemas.openxmlformats.org/officeDocument/2006/relationships/image" Target="../media/image9.png"/><Relationship Id="rId2" Type="http://schemas.openxmlformats.org/officeDocument/2006/relationships/tags" Target="../tags/tag258.xml"/><Relationship Id="rId16" Type="http://schemas.openxmlformats.org/officeDocument/2006/relationships/image" Target="../media/image1.jpeg"/><Relationship Id="rId1" Type="http://schemas.openxmlformats.org/officeDocument/2006/relationships/tags" Target="../tags/tag257.xml"/><Relationship Id="rId6" Type="http://schemas.openxmlformats.org/officeDocument/2006/relationships/tags" Target="../tags/tag262.xml"/><Relationship Id="rId11" Type="http://schemas.openxmlformats.org/officeDocument/2006/relationships/tags" Target="../tags/tag267.xml"/><Relationship Id="rId5" Type="http://schemas.openxmlformats.org/officeDocument/2006/relationships/tags" Target="../tags/tag261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266.xml"/><Relationship Id="rId4" Type="http://schemas.openxmlformats.org/officeDocument/2006/relationships/tags" Target="../tags/tag260.xml"/><Relationship Id="rId9" Type="http://schemas.openxmlformats.org/officeDocument/2006/relationships/tags" Target="../tags/tag265.xml"/><Relationship Id="rId14" Type="http://schemas.openxmlformats.org/officeDocument/2006/relationships/tags" Target="../tags/tag270.xml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tags" Target="../tags/tag283.xml"/><Relationship Id="rId18" Type="http://schemas.openxmlformats.org/officeDocument/2006/relationships/tags" Target="../tags/tag288.xml"/><Relationship Id="rId26" Type="http://schemas.openxmlformats.org/officeDocument/2006/relationships/tags" Target="../tags/tag296.xml"/><Relationship Id="rId3" Type="http://schemas.openxmlformats.org/officeDocument/2006/relationships/tags" Target="../tags/tag273.xml"/><Relationship Id="rId21" Type="http://schemas.openxmlformats.org/officeDocument/2006/relationships/tags" Target="../tags/tag291.xml"/><Relationship Id="rId34" Type="http://schemas.openxmlformats.org/officeDocument/2006/relationships/image" Target="../media/image1.jpeg"/><Relationship Id="rId7" Type="http://schemas.openxmlformats.org/officeDocument/2006/relationships/tags" Target="../tags/tag277.xml"/><Relationship Id="rId12" Type="http://schemas.openxmlformats.org/officeDocument/2006/relationships/tags" Target="../tags/tag282.xml"/><Relationship Id="rId17" Type="http://schemas.openxmlformats.org/officeDocument/2006/relationships/tags" Target="../tags/tag287.xml"/><Relationship Id="rId25" Type="http://schemas.openxmlformats.org/officeDocument/2006/relationships/tags" Target="../tags/tag295.xml"/><Relationship Id="rId33" Type="http://schemas.openxmlformats.org/officeDocument/2006/relationships/slideLayout" Target="../slideLayouts/slideLayout1.xml"/><Relationship Id="rId2" Type="http://schemas.openxmlformats.org/officeDocument/2006/relationships/tags" Target="../tags/tag272.xml"/><Relationship Id="rId16" Type="http://schemas.openxmlformats.org/officeDocument/2006/relationships/tags" Target="../tags/tag286.xml"/><Relationship Id="rId20" Type="http://schemas.openxmlformats.org/officeDocument/2006/relationships/tags" Target="../tags/tag290.xml"/><Relationship Id="rId29" Type="http://schemas.openxmlformats.org/officeDocument/2006/relationships/tags" Target="../tags/tag299.xml"/><Relationship Id="rId1" Type="http://schemas.openxmlformats.org/officeDocument/2006/relationships/tags" Target="../tags/tag271.xml"/><Relationship Id="rId6" Type="http://schemas.openxmlformats.org/officeDocument/2006/relationships/tags" Target="../tags/tag276.xml"/><Relationship Id="rId11" Type="http://schemas.openxmlformats.org/officeDocument/2006/relationships/tags" Target="../tags/tag281.xml"/><Relationship Id="rId24" Type="http://schemas.openxmlformats.org/officeDocument/2006/relationships/tags" Target="../tags/tag294.xml"/><Relationship Id="rId32" Type="http://schemas.openxmlformats.org/officeDocument/2006/relationships/tags" Target="../tags/tag302.xml"/><Relationship Id="rId5" Type="http://schemas.openxmlformats.org/officeDocument/2006/relationships/tags" Target="../tags/tag275.xml"/><Relationship Id="rId15" Type="http://schemas.openxmlformats.org/officeDocument/2006/relationships/tags" Target="../tags/tag285.xml"/><Relationship Id="rId23" Type="http://schemas.openxmlformats.org/officeDocument/2006/relationships/tags" Target="../tags/tag293.xml"/><Relationship Id="rId28" Type="http://schemas.openxmlformats.org/officeDocument/2006/relationships/tags" Target="../tags/tag298.xml"/><Relationship Id="rId10" Type="http://schemas.openxmlformats.org/officeDocument/2006/relationships/tags" Target="../tags/tag280.xml"/><Relationship Id="rId19" Type="http://schemas.openxmlformats.org/officeDocument/2006/relationships/tags" Target="../tags/tag289.xml"/><Relationship Id="rId31" Type="http://schemas.openxmlformats.org/officeDocument/2006/relationships/tags" Target="../tags/tag301.xml"/><Relationship Id="rId4" Type="http://schemas.openxmlformats.org/officeDocument/2006/relationships/tags" Target="../tags/tag274.xml"/><Relationship Id="rId9" Type="http://schemas.openxmlformats.org/officeDocument/2006/relationships/tags" Target="../tags/tag279.xml"/><Relationship Id="rId14" Type="http://schemas.openxmlformats.org/officeDocument/2006/relationships/tags" Target="../tags/tag284.xml"/><Relationship Id="rId22" Type="http://schemas.openxmlformats.org/officeDocument/2006/relationships/tags" Target="../tags/tag292.xml"/><Relationship Id="rId27" Type="http://schemas.openxmlformats.org/officeDocument/2006/relationships/tags" Target="../tags/tag297.xml"/><Relationship Id="rId30" Type="http://schemas.openxmlformats.org/officeDocument/2006/relationships/tags" Target="../tags/tag300.xml"/><Relationship Id="rId8" Type="http://schemas.openxmlformats.org/officeDocument/2006/relationships/tags" Target="../tags/tag27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310.xml"/><Relationship Id="rId13" Type="http://schemas.openxmlformats.org/officeDocument/2006/relationships/tags" Target="../tags/tag315.xml"/><Relationship Id="rId18" Type="http://schemas.openxmlformats.org/officeDocument/2006/relationships/tags" Target="../tags/tag320.xml"/><Relationship Id="rId26" Type="http://schemas.openxmlformats.org/officeDocument/2006/relationships/tags" Target="../tags/tag328.xml"/><Relationship Id="rId3" Type="http://schemas.openxmlformats.org/officeDocument/2006/relationships/tags" Target="../tags/tag305.xml"/><Relationship Id="rId21" Type="http://schemas.openxmlformats.org/officeDocument/2006/relationships/tags" Target="../tags/tag323.xml"/><Relationship Id="rId7" Type="http://schemas.openxmlformats.org/officeDocument/2006/relationships/tags" Target="../tags/tag309.xml"/><Relationship Id="rId12" Type="http://schemas.openxmlformats.org/officeDocument/2006/relationships/tags" Target="../tags/tag314.xml"/><Relationship Id="rId17" Type="http://schemas.openxmlformats.org/officeDocument/2006/relationships/tags" Target="../tags/tag319.xml"/><Relationship Id="rId25" Type="http://schemas.openxmlformats.org/officeDocument/2006/relationships/tags" Target="../tags/tag327.xml"/><Relationship Id="rId2" Type="http://schemas.openxmlformats.org/officeDocument/2006/relationships/tags" Target="../tags/tag304.xml"/><Relationship Id="rId16" Type="http://schemas.openxmlformats.org/officeDocument/2006/relationships/tags" Target="../tags/tag318.xml"/><Relationship Id="rId20" Type="http://schemas.openxmlformats.org/officeDocument/2006/relationships/tags" Target="../tags/tag322.xml"/><Relationship Id="rId29" Type="http://schemas.openxmlformats.org/officeDocument/2006/relationships/image" Target="../media/image1.jpeg"/><Relationship Id="rId1" Type="http://schemas.openxmlformats.org/officeDocument/2006/relationships/tags" Target="../tags/tag303.xml"/><Relationship Id="rId6" Type="http://schemas.openxmlformats.org/officeDocument/2006/relationships/tags" Target="../tags/tag308.xml"/><Relationship Id="rId11" Type="http://schemas.openxmlformats.org/officeDocument/2006/relationships/tags" Target="../tags/tag313.xml"/><Relationship Id="rId24" Type="http://schemas.openxmlformats.org/officeDocument/2006/relationships/tags" Target="../tags/tag326.xml"/><Relationship Id="rId5" Type="http://schemas.openxmlformats.org/officeDocument/2006/relationships/tags" Target="../tags/tag307.xml"/><Relationship Id="rId15" Type="http://schemas.openxmlformats.org/officeDocument/2006/relationships/tags" Target="../tags/tag317.xml"/><Relationship Id="rId23" Type="http://schemas.openxmlformats.org/officeDocument/2006/relationships/tags" Target="../tags/tag325.xml"/><Relationship Id="rId28" Type="http://schemas.openxmlformats.org/officeDocument/2006/relationships/slideLayout" Target="../slideLayouts/slideLayout1.xml"/><Relationship Id="rId10" Type="http://schemas.openxmlformats.org/officeDocument/2006/relationships/tags" Target="../tags/tag312.xml"/><Relationship Id="rId19" Type="http://schemas.openxmlformats.org/officeDocument/2006/relationships/tags" Target="../tags/tag321.xml"/><Relationship Id="rId4" Type="http://schemas.openxmlformats.org/officeDocument/2006/relationships/tags" Target="../tags/tag306.xml"/><Relationship Id="rId9" Type="http://schemas.openxmlformats.org/officeDocument/2006/relationships/tags" Target="../tags/tag311.xml"/><Relationship Id="rId14" Type="http://schemas.openxmlformats.org/officeDocument/2006/relationships/tags" Target="../tags/tag316.xml"/><Relationship Id="rId22" Type="http://schemas.openxmlformats.org/officeDocument/2006/relationships/tags" Target="../tags/tag324.xml"/><Relationship Id="rId27" Type="http://schemas.openxmlformats.org/officeDocument/2006/relationships/tags" Target="../tags/tag32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332.xml"/><Relationship Id="rId2" Type="http://schemas.openxmlformats.org/officeDocument/2006/relationships/tags" Target="../tags/tag331.xml"/><Relationship Id="rId1" Type="http://schemas.openxmlformats.org/officeDocument/2006/relationships/tags" Target="../tags/tag330.xml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105.xml"/><Relationship Id="rId3" Type="http://schemas.openxmlformats.org/officeDocument/2006/relationships/tags" Target="../tags/tag100.xml"/><Relationship Id="rId7" Type="http://schemas.openxmlformats.org/officeDocument/2006/relationships/tags" Target="../tags/tag104.xml"/><Relationship Id="rId12" Type="http://schemas.openxmlformats.org/officeDocument/2006/relationships/image" Target="../media/image2.png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11" Type="http://schemas.openxmlformats.org/officeDocument/2006/relationships/image" Target="../media/image1.jpeg"/><Relationship Id="rId5" Type="http://schemas.openxmlformats.org/officeDocument/2006/relationships/tags" Target="../tags/tag102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01.xml"/><Relationship Id="rId9" Type="http://schemas.openxmlformats.org/officeDocument/2006/relationships/tags" Target="../tags/tag10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14.xml"/><Relationship Id="rId13" Type="http://schemas.openxmlformats.org/officeDocument/2006/relationships/image" Target="../media/image3.png"/><Relationship Id="rId3" Type="http://schemas.openxmlformats.org/officeDocument/2006/relationships/tags" Target="../tags/tag109.xml"/><Relationship Id="rId7" Type="http://schemas.openxmlformats.org/officeDocument/2006/relationships/tags" Target="../tags/tag113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108.xml"/><Relationship Id="rId1" Type="http://schemas.openxmlformats.org/officeDocument/2006/relationships/tags" Target="../tags/tag107.xml"/><Relationship Id="rId6" Type="http://schemas.openxmlformats.org/officeDocument/2006/relationships/tags" Target="../tags/tag112.xml"/><Relationship Id="rId11" Type="http://schemas.openxmlformats.org/officeDocument/2006/relationships/tags" Target="../tags/tag117.xml"/><Relationship Id="rId5" Type="http://schemas.openxmlformats.org/officeDocument/2006/relationships/tags" Target="../tags/tag111.xml"/><Relationship Id="rId10" Type="http://schemas.openxmlformats.org/officeDocument/2006/relationships/tags" Target="../tags/tag116.xml"/><Relationship Id="rId4" Type="http://schemas.openxmlformats.org/officeDocument/2006/relationships/tags" Target="../tags/tag110.xml"/><Relationship Id="rId9" Type="http://schemas.openxmlformats.org/officeDocument/2006/relationships/tags" Target="../tags/tag115.xml"/><Relationship Id="rId1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120.xml"/><Relationship Id="rId7" Type="http://schemas.openxmlformats.org/officeDocument/2006/relationships/tags" Target="../tags/tag124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10" Type="http://schemas.openxmlformats.org/officeDocument/2006/relationships/image" Target="../media/image4.png"/><Relationship Id="rId4" Type="http://schemas.openxmlformats.org/officeDocument/2006/relationships/tags" Target="../tags/tag121.xml"/><Relationship Id="rId9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11" Type="http://schemas.openxmlformats.org/officeDocument/2006/relationships/image" Target="../media/image6.png"/><Relationship Id="rId5" Type="http://schemas.openxmlformats.org/officeDocument/2006/relationships/tags" Target="../tags/tag129.xml"/><Relationship Id="rId10" Type="http://schemas.openxmlformats.org/officeDocument/2006/relationships/image" Target="../media/image5.png"/><Relationship Id="rId4" Type="http://schemas.openxmlformats.org/officeDocument/2006/relationships/tags" Target="../tags/tag128.xml"/><Relationship Id="rId9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39.xml"/><Relationship Id="rId13" Type="http://schemas.openxmlformats.org/officeDocument/2006/relationships/image" Target="../media/image7.png"/><Relationship Id="rId3" Type="http://schemas.openxmlformats.org/officeDocument/2006/relationships/tags" Target="../tags/tag134.xml"/><Relationship Id="rId7" Type="http://schemas.openxmlformats.org/officeDocument/2006/relationships/tags" Target="../tags/tag138.xml"/><Relationship Id="rId12" Type="http://schemas.openxmlformats.org/officeDocument/2006/relationships/image" Target="../media/image1.jpeg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6" Type="http://schemas.openxmlformats.org/officeDocument/2006/relationships/tags" Target="../tags/tag137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136.xml"/><Relationship Id="rId15" Type="http://schemas.openxmlformats.org/officeDocument/2006/relationships/image" Target="../media/image9.png"/><Relationship Id="rId10" Type="http://schemas.openxmlformats.org/officeDocument/2006/relationships/tags" Target="../tags/tag141.xml"/><Relationship Id="rId4" Type="http://schemas.openxmlformats.org/officeDocument/2006/relationships/tags" Target="../tags/tag135.xml"/><Relationship Id="rId9" Type="http://schemas.openxmlformats.org/officeDocument/2006/relationships/tags" Target="../tags/tag140.xml"/><Relationship Id="rId1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149.xml"/><Relationship Id="rId13" Type="http://schemas.openxmlformats.org/officeDocument/2006/relationships/image" Target="../media/image1.jpeg"/><Relationship Id="rId3" Type="http://schemas.openxmlformats.org/officeDocument/2006/relationships/tags" Target="../tags/tag144.xml"/><Relationship Id="rId7" Type="http://schemas.openxmlformats.org/officeDocument/2006/relationships/tags" Target="../tags/tag148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6" Type="http://schemas.openxmlformats.org/officeDocument/2006/relationships/tags" Target="../tags/tag147.xml"/><Relationship Id="rId11" Type="http://schemas.openxmlformats.org/officeDocument/2006/relationships/tags" Target="../tags/tag152.xml"/><Relationship Id="rId5" Type="http://schemas.openxmlformats.org/officeDocument/2006/relationships/tags" Target="../tags/tag146.xml"/><Relationship Id="rId10" Type="http://schemas.openxmlformats.org/officeDocument/2006/relationships/tags" Target="../tags/tag151.xml"/><Relationship Id="rId4" Type="http://schemas.openxmlformats.org/officeDocument/2006/relationships/tags" Target="../tags/tag145.xml"/><Relationship Id="rId9" Type="http://schemas.openxmlformats.org/officeDocument/2006/relationships/tags" Target="../tags/tag150.xml"/><Relationship Id="rId1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160.xml"/><Relationship Id="rId13" Type="http://schemas.openxmlformats.org/officeDocument/2006/relationships/image" Target="../media/image10.png"/><Relationship Id="rId3" Type="http://schemas.openxmlformats.org/officeDocument/2006/relationships/tags" Target="../tags/tag155.xml"/><Relationship Id="rId7" Type="http://schemas.openxmlformats.org/officeDocument/2006/relationships/tags" Target="../tags/tag159.xml"/><Relationship Id="rId12" Type="http://schemas.openxmlformats.org/officeDocument/2006/relationships/image" Target="../media/image1.jpeg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6" Type="http://schemas.openxmlformats.org/officeDocument/2006/relationships/tags" Target="../tags/tag158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157.xml"/><Relationship Id="rId10" Type="http://schemas.openxmlformats.org/officeDocument/2006/relationships/tags" Target="../tags/tag162.xml"/><Relationship Id="rId4" Type="http://schemas.openxmlformats.org/officeDocument/2006/relationships/tags" Target="../tags/tag156.xml"/><Relationship Id="rId9" Type="http://schemas.openxmlformats.org/officeDocument/2006/relationships/tags" Target="../tags/tag16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9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63830" y="85090"/>
            <a:ext cx="2695575" cy="1019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0" y="3931285"/>
            <a:ext cx="12192000" cy="2926715"/>
          </a:xfrm>
          <a:prstGeom prst="rect">
            <a:avLst/>
          </a:prstGeom>
          <a:solidFill>
            <a:srgbClr val="0B4189"/>
          </a:solidFill>
          <a:ln>
            <a:solidFill>
              <a:srgbClr val="0A418D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991735" y="4328160"/>
            <a:ext cx="4228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发表期刊：</a:t>
            </a:r>
            <a:r>
              <a:rPr lang="en-US" altLang="zh-CN" i="1" dirty="0">
                <a:solidFill>
                  <a:schemeClr val="bg1"/>
                </a:solidFill>
              </a:rPr>
              <a:t>Nature Communication</a:t>
            </a: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991735" y="5005070"/>
            <a:ext cx="3866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b="1">
                <a:solidFill>
                  <a:schemeClr val="bg1"/>
                </a:solidFill>
                <a:sym typeface="+mn-ea"/>
              </a:rPr>
              <a:t>影响因子：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16.6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（中科院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区）</a:t>
            </a: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991735" y="5681980"/>
            <a:ext cx="2552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b="1" dirty="0">
                <a:solidFill>
                  <a:schemeClr val="bg1"/>
                </a:solidFill>
                <a:sym typeface="+mn-ea"/>
              </a:rPr>
              <a:t>发表日期：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20240406</a:t>
            </a: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9107170" y="4328160"/>
            <a:ext cx="2552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b="1">
                <a:solidFill>
                  <a:schemeClr val="bg1"/>
                </a:solidFill>
                <a:sym typeface="+mn-ea"/>
              </a:rPr>
              <a:t>课题小组：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XXX</a:t>
            </a: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9107170" y="5005070"/>
            <a:ext cx="2709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b="1" dirty="0">
                <a:solidFill>
                  <a:schemeClr val="bg1"/>
                </a:solidFill>
                <a:sym typeface="+mn-ea"/>
              </a:rPr>
              <a:t>汇报人：爱科研的杨师兄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34695" y="1468755"/>
            <a:ext cx="107626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PRMT3-mediated arginine methylation of IGF2BP1 promotes oxaliplatin resistance in liver cancer</a:t>
            </a:r>
            <a:r>
              <a:rPr lang="en-US" altLang="zh-CN" sz="40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2" name="矩形 11"/>
          <p:cNvSpPr/>
          <p:nvPr/>
        </p:nvSpPr>
        <p:spPr>
          <a:xfrm>
            <a:off x="506730" y="1619250"/>
            <a:ext cx="76200" cy="162179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101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9107170" y="5681980"/>
            <a:ext cx="2552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b="1">
                <a:solidFill>
                  <a:schemeClr val="bg1"/>
                </a:solidFill>
                <a:sym typeface="+mn-ea"/>
              </a:rPr>
              <a:t>汇报日期：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XXX</a:t>
            </a:r>
            <a:endParaRPr lang="zh-CN" altLang="en-US" b="1">
              <a:solidFill>
                <a:schemeClr val="bg1"/>
              </a:solidFill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641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PRMT3在R452位点甲基化IGF2BP1</a:t>
            </a: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405130" y="1796415"/>
            <a:ext cx="7991475" cy="340106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9055100" y="2869565"/>
            <a:ext cx="242379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PRMT3甲基化了IGF2BP1的R452位点。</a:t>
            </a:r>
            <a:endParaRPr lang="zh-CN" altLang="en-US" sz="1600" b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8957310" y="2846705"/>
            <a:ext cx="2619375" cy="94742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8"/>
            </p:custDataLst>
          </p:nvPr>
        </p:nvCxnSpPr>
        <p:spPr>
          <a:xfrm>
            <a:off x="8387715" y="3320415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2"/>
          <a:srcRect l="28917"/>
          <a:stretch>
            <a:fillRect/>
          </a:stretch>
        </p:blipFill>
        <p:spPr>
          <a:xfrm>
            <a:off x="535940" y="1901190"/>
            <a:ext cx="7725410" cy="30937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641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IGF2BP1的R452甲基化是OXA耐药所必需的</a:t>
            </a: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919480" y="1556385"/>
            <a:ext cx="6633210" cy="501586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8218805" y="3188970"/>
            <a:ext cx="326009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PRMT3沉默细胞中的IGF2BP1过表达并没有逆转OXA诱导的生长抑制和细胞凋亡。</a:t>
            </a: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8121015" y="3166110"/>
            <a:ext cx="3437255" cy="136652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8"/>
            </p:custDataLst>
          </p:nvPr>
        </p:nvCxnSpPr>
        <p:spPr>
          <a:xfrm>
            <a:off x="7551420" y="3849370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2"/>
          <a:srcRect b="44328"/>
          <a:stretch>
            <a:fillRect/>
          </a:stretch>
        </p:blipFill>
        <p:spPr>
          <a:xfrm>
            <a:off x="1028700" y="1590675"/>
            <a:ext cx="6514465" cy="489775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641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4.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IGF2BP1的R452甲基化是OXA耐药所必需的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/>
          <a:srcRect t="27273"/>
          <a:stretch>
            <a:fillRect/>
          </a:stretch>
        </p:blipFill>
        <p:spPr>
          <a:xfrm>
            <a:off x="622300" y="1586865"/>
            <a:ext cx="7355205" cy="4384675"/>
          </a:xfrm>
          <a:prstGeom prst="rect">
            <a:avLst/>
          </a:prstGeom>
        </p:spPr>
      </p:pic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622300" y="1579245"/>
            <a:ext cx="7178675" cy="450913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8470265" y="3188970"/>
            <a:ext cx="292354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IGF2BP1的R452甲基化是PRMT3介导的OXA耐药的部分必要条件。</a:t>
            </a:r>
          </a:p>
        </p:txBody>
      </p:sp>
      <p:sp>
        <p:nvSpPr>
          <p:cNvPr id="11" name="矩形 10"/>
          <p:cNvSpPr/>
          <p:nvPr>
            <p:custDataLst>
              <p:tags r:id="rId8"/>
            </p:custDataLst>
          </p:nvPr>
        </p:nvSpPr>
        <p:spPr>
          <a:xfrm>
            <a:off x="8372475" y="3166110"/>
            <a:ext cx="3161665" cy="136652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9"/>
            </p:custDataLst>
          </p:nvPr>
        </p:nvCxnSpPr>
        <p:spPr>
          <a:xfrm>
            <a:off x="7802880" y="3849370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/>
          <a:srcRect b="41482"/>
          <a:stretch>
            <a:fillRect/>
          </a:stretch>
        </p:blipFill>
        <p:spPr>
          <a:xfrm>
            <a:off x="994410" y="1579245"/>
            <a:ext cx="6434455" cy="503047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818515" y="1027430"/>
            <a:ext cx="102946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5.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PRMT3和IGF2BP1以n6-甲基腺苷</a:t>
            </a:r>
            <a:r>
              <a:rPr lang="zh-CN" altLang="en-US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m6A</a:t>
            </a:r>
            <a:r>
              <a:rPr lang="zh-CN" altLang="en-US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依赖的方式调节HEG1的表达</a:t>
            </a:r>
          </a:p>
        </p:txBody>
      </p:sp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925830" y="1579245"/>
            <a:ext cx="6503670" cy="504380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8087360" y="3451860"/>
            <a:ext cx="292354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lGF2BP1对HEG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的调节依赖于PRMT3介导的精氨酸甲基化。</a:t>
            </a:r>
          </a:p>
        </p:txBody>
      </p:sp>
      <p:sp>
        <p:nvSpPr>
          <p:cNvPr id="11" name="矩形 10"/>
          <p:cNvSpPr/>
          <p:nvPr>
            <p:custDataLst>
              <p:tags r:id="rId8"/>
            </p:custDataLst>
          </p:nvPr>
        </p:nvSpPr>
        <p:spPr>
          <a:xfrm>
            <a:off x="7989570" y="3429000"/>
            <a:ext cx="3474720" cy="129159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9"/>
            </p:custDataLst>
          </p:nvPr>
        </p:nvCxnSpPr>
        <p:spPr>
          <a:xfrm>
            <a:off x="7419975" y="4074795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102946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5.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PRMT3和IGF2BP1以n6-甲基腺苷</a:t>
            </a:r>
            <a:r>
              <a:rPr lang="zh-CN" altLang="en-US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m6A</a:t>
            </a:r>
            <a:r>
              <a:rPr lang="zh-CN" altLang="en-US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依赖的方式调节HEG1的表达</a:t>
            </a: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8487410" y="3040380"/>
            <a:ext cx="292354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HEG1 mRNA的稳定性受PRMT3介导的IGF2BP1精氨酸甲基化的调控，并以m6A依赖的方式进行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8389620" y="3017520"/>
            <a:ext cx="3161665" cy="1669415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7"/>
            </p:custDataLst>
          </p:nvPr>
        </p:nvCxnSpPr>
        <p:spPr>
          <a:xfrm>
            <a:off x="7820025" y="3852545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564515" y="1863725"/>
            <a:ext cx="7259955" cy="4130040"/>
          </a:xfrm>
          <a:prstGeom prst="rect">
            <a:avLst/>
          </a:prstGeom>
        </p:spPr>
      </p:pic>
      <p:sp>
        <p:nvSpPr>
          <p:cNvPr id="12" name="矩形 11"/>
          <p:cNvSpPr/>
          <p:nvPr>
            <p:custDataLst>
              <p:tags r:id="rId9"/>
            </p:custDataLst>
          </p:nvPr>
        </p:nvSpPr>
        <p:spPr>
          <a:xfrm>
            <a:off x="564515" y="1762125"/>
            <a:ext cx="7259955" cy="423164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/>
          <a:srcRect b="49580"/>
          <a:stretch>
            <a:fillRect/>
          </a:stretch>
        </p:blipFill>
        <p:spPr>
          <a:xfrm>
            <a:off x="484505" y="1581150"/>
            <a:ext cx="7256145" cy="495554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818515" y="1027430"/>
            <a:ext cx="64617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6. </a:t>
            </a:r>
            <a:r>
              <a:rPr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PRMT3和IGF2BP1对OXA抗性的影响依赖于HEG1</a:t>
            </a: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8407400" y="3291840"/>
            <a:ext cx="292354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HEG1过表达恢复了PRMT3沉默对细胞增殖和OXA诱导的细胞凋亡的影响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8309610" y="3268980"/>
            <a:ext cx="3161665" cy="130937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8"/>
            </p:custDataLst>
          </p:nvPr>
        </p:nvCxnSpPr>
        <p:spPr>
          <a:xfrm>
            <a:off x="7740015" y="3923665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矩形 11"/>
          <p:cNvSpPr/>
          <p:nvPr>
            <p:custDataLst>
              <p:tags r:id="rId9"/>
            </p:custDataLst>
          </p:nvPr>
        </p:nvSpPr>
        <p:spPr>
          <a:xfrm>
            <a:off x="484505" y="1579245"/>
            <a:ext cx="7259955" cy="495173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/>
          <a:srcRect r="4324"/>
          <a:stretch>
            <a:fillRect/>
          </a:stretch>
        </p:blipFill>
        <p:spPr>
          <a:xfrm>
            <a:off x="655320" y="1576070"/>
            <a:ext cx="7158355" cy="499554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818515" y="1027430"/>
            <a:ext cx="64617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6. </a:t>
            </a:r>
            <a:r>
              <a:rPr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PRMT3和IGF2BP1对OXA抗性的影响依赖于HEG1</a:t>
            </a:r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8475980" y="3543300"/>
            <a:ext cx="292354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HEG1在PRMT3介导的肝癌细胞OXA抗性中起着关键作用</a:t>
            </a: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8378190" y="3520440"/>
            <a:ext cx="3161665" cy="130937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8"/>
            </p:custDataLst>
          </p:nvPr>
        </p:nvCxnSpPr>
        <p:spPr>
          <a:xfrm>
            <a:off x="7808595" y="4175125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矩形 11"/>
          <p:cNvSpPr/>
          <p:nvPr>
            <p:custDataLst>
              <p:tags r:id="rId9"/>
            </p:custDataLst>
          </p:nvPr>
        </p:nvSpPr>
        <p:spPr>
          <a:xfrm>
            <a:off x="655955" y="1579245"/>
            <a:ext cx="7157720" cy="503301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11123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7. </a:t>
            </a:r>
            <a:r>
              <a:rPr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PRMT3 高表达与 HCC 患者的不良临床预后和对基于 OXA 的 HAIC 的不良治疗反应有关</a:t>
            </a: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8475980" y="3268980"/>
            <a:ext cx="292354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PRMT3有可能成为基于OXA的HAIC反应的生物标志物</a:t>
            </a: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8378190" y="3246120"/>
            <a:ext cx="3161665" cy="133223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7"/>
            </p:custDataLst>
          </p:nvPr>
        </p:nvCxnSpPr>
        <p:spPr>
          <a:xfrm>
            <a:off x="7808595" y="3912235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矩形 11"/>
          <p:cNvSpPr/>
          <p:nvPr>
            <p:custDataLst>
              <p:tags r:id="rId8"/>
            </p:custDataLst>
          </p:nvPr>
        </p:nvSpPr>
        <p:spPr>
          <a:xfrm>
            <a:off x="655955" y="1579245"/>
            <a:ext cx="7152640" cy="484822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2"/>
          <a:srcRect b="51652"/>
          <a:stretch>
            <a:fillRect/>
          </a:stretch>
        </p:blipFill>
        <p:spPr>
          <a:xfrm>
            <a:off x="690245" y="1680845"/>
            <a:ext cx="7071360" cy="461835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11123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7. </a:t>
            </a:r>
            <a:r>
              <a:rPr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PRMT3 高表达与 HCC 患者的不良临床预后和对基于 OXA 的 HAIC 的不良治疗反应有关</a:t>
            </a: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8487410" y="2983230"/>
            <a:ext cx="3189605" cy="19380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预处理活检样本中的PRMT3表达水平也可以作为一个潜在的生物标志物，用于对OXA为基础的HAIC治疗的患者进行分层。</a:t>
            </a: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8378190" y="2937510"/>
            <a:ext cx="3335655" cy="2110105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7"/>
            </p:custDataLst>
          </p:nvPr>
        </p:nvCxnSpPr>
        <p:spPr>
          <a:xfrm>
            <a:off x="7808595" y="3992880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矩形 11"/>
          <p:cNvSpPr/>
          <p:nvPr>
            <p:custDataLst>
              <p:tags r:id="rId8"/>
            </p:custDataLst>
          </p:nvPr>
        </p:nvSpPr>
        <p:spPr>
          <a:xfrm>
            <a:off x="655955" y="1579245"/>
            <a:ext cx="7152640" cy="484822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763905" y="1691005"/>
            <a:ext cx="6947535" cy="4572000"/>
            <a:chOff x="472" y="2491"/>
            <a:chExt cx="9325" cy="6082"/>
          </a:xfrm>
        </p:grpSpPr>
        <p:grpSp>
          <p:nvGrpSpPr>
            <p:cNvPr id="5" name="组合 4"/>
            <p:cNvGrpSpPr/>
            <p:nvPr/>
          </p:nvGrpSpPr>
          <p:grpSpPr>
            <a:xfrm>
              <a:off x="472" y="2526"/>
              <a:ext cx="9140" cy="6047"/>
              <a:chOff x="472" y="2526"/>
              <a:chExt cx="9140" cy="6047"/>
            </a:xfrm>
          </p:grpSpPr>
          <p:pic>
            <p:nvPicPr>
              <p:cNvPr id="9" name="图片 8"/>
              <p:cNvPicPr>
                <a:picLocks noChangeAspect="1"/>
              </p:cNvPicPr>
              <p:nvPr>
                <p:custDataLst>
                  <p:tags r:id="rId11"/>
                </p:custDataLst>
              </p:nvPr>
            </p:nvPicPr>
            <p:blipFill>
              <a:blip r:embed="rId15"/>
              <a:srcRect b="37672"/>
              <a:stretch>
                <a:fillRect/>
              </a:stretch>
            </p:blipFill>
            <p:spPr>
              <a:xfrm>
                <a:off x="672" y="2631"/>
                <a:ext cx="8940" cy="5942"/>
              </a:xfrm>
              <a:prstGeom prst="rect">
                <a:avLst/>
              </a:prstGeom>
            </p:spPr>
          </p:pic>
          <p:sp>
            <p:nvSpPr>
              <p:cNvPr id="8" name="矩形 7"/>
              <p:cNvSpPr/>
              <p:nvPr>
                <p:custDataLst>
                  <p:tags r:id="rId12"/>
                </p:custDataLst>
              </p:nvPr>
            </p:nvSpPr>
            <p:spPr>
              <a:xfrm>
                <a:off x="472" y="2526"/>
                <a:ext cx="9128" cy="3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4" name="图片 13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6"/>
            <a:stretch>
              <a:fillRect/>
            </a:stretch>
          </p:blipFill>
          <p:spPr>
            <a:xfrm>
              <a:off x="672" y="2631"/>
              <a:ext cx="4276" cy="3061"/>
            </a:xfrm>
            <a:prstGeom prst="rect">
              <a:avLst/>
            </a:prstGeom>
          </p:spPr>
        </p:pic>
        <p:sp>
          <p:nvSpPr>
            <p:cNvPr id="16" name="矩形 15"/>
            <p:cNvSpPr/>
            <p:nvPr>
              <p:custDataLst>
                <p:tags r:id="rId10"/>
              </p:custDataLst>
            </p:nvPr>
          </p:nvSpPr>
          <p:spPr>
            <a:xfrm>
              <a:off x="9217" y="2491"/>
              <a:ext cx="580" cy="38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804670" y="1743075"/>
            <a:ext cx="8605520" cy="34226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818515" y="1027430"/>
            <a:ext cx="11123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7. </a:t>
            </a:r>
            <a:r>
              <a:rPr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PRMT3 高表达与 HCC 患者的不良临床预后和对基于 OXA 的 HAIC 的不良治疗反应有关</a:t>
            </a:r>
          </a:p>
        </p:txBody>
      </p:sp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1696085" y="1579245"/>
            <a:ext cx="8848725" cy="358267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文本框 100"/>
          <p:cNvSpPr txBox="1"/>
          <p:nvPr>
            <p:custDataLst>
              <p:tags r:id="rId7"/>
            </p:custDataLst>
          </p:nvPr>
        </p:nvSpPr>
        <p:spPr>
          <a:xfrm>
            <a:off x="2559685" y="5739130"/>
            <a:ext cx="7093585" cy="4108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PRMT3 可作为预测 HCC 患者对基于 OXA 的化疗反应的生物标记物</a:t>
            </a: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</p:txBody>
      </p:sp>
      <p:sp>
        <p:nvSpPr>
          <p:cNvPr id="15" name="矩形 14"/>
          <p:cNvSpPr/>
          <p:nvPr>
            <p:custDataLst>
              <p:tags r:id="rId8"/>
            </p:custDataLst>
          </p:nvPr>
        </p:nvSpPr>
        <p:spPr>
          <a:xfrm>
            <a:off x="2450465" y="5701665"/>
            <a:ext cx="7319010" cy="51181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4095750" y="4740275"/>
            <a:ext cx="207010" cy="200660"/>
          </a:xfrm>
          <a:prstGeom prst="rect">
            <a:avLst/>
          </a:prstGeom>
        </p:spPr>
      </p:pic>
      <p:cxnSp>
        <p:nvCxnSpPr>
          <p:cNvPr id="29" name="直接箭头连接符 28"/>
          <p:cNvCxnSpPr>
            <a:stCxn id="12" idx="2"/>
            <a:endCxn id="15" idx="0"/>
          </p:cNvCxnSpPr>
          <p:nvPr>
            <p:custDataLst>
              <p:tags r:id="rId10"/>
            </p:custDataLst>
          </p:nvPr>
        </p:nvCxnSpPr>
        <p:spPr>
          <a:xfrm flipH="1">
            <a:off x="6109970" y="5161915"/>
            <a:ext cx="10795" cy="53975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流程图: 可选过程 25"/>
          <p:cNvSpPr/>
          <p:nvPr>
            <p:custDataLst>
              <p:tags r:id="rId2"/>
            </p:custDataLst>
          </p:nvPr>
        </p:nvSpPr>
        <p:spPr>
          <a:xfrm>
            <a:off x="6657975" y="728980"/>
            <a:ext cx="3804920" cy="637540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898650" y="1968500"/>
            <a:ext cx="3240000" cy="3240000"/>
          </a:xfrm>
          <a:prstGeom prst="ellipse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0" name="图片 9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163830" y="85090"/>
            <a:ext cx="2695575" cy="1019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2594610" y="3127375"/>
            <a:ext cx="17900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7598410" y="792480"/>
            <a:ext cx="27489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研究背景</a:t>
            </a:r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&amp;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目的</a:t>
            </a:r>
          </a:p>
        </p:txBody>
      </p:sp>
      <p:sp>
        <p:nvSpPr>
          <p:cNvPr id="27" name="椭圆 26"/>
          <p:cNvSpPr/>
          <p:nvPr>
            <p:custDataLst>
              <p:tags r:id="rId6"/>
            </p:custDataLst>
          </p:nvPr>
        </p:nvSpPr>
        <p:spPr>
          <a:xfrm>
            <a:off x="6799580" y="796290"/>
            <a:ext cx="504000" cy="504825"/>
          </a:xfrm>
          <a:prstGeom prst="ellipse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7"/>
            </p:custDataLst>
          </p:nvPr>
        </p:nvSpPr>
        <p:spPr>
          <a:xfrm>
            <a:off x="6801485" y="822325"/>
            <a:ext cx="580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9" name="流程图: 可选过程 28"/>
          <p:cNvSpPr/>
          <p:nvPr>
            <p:custDataLst>
              <p:tags r:id="rId8"/>
            </p:custDataLst>
          </p:nvPr>
        </p:nvSpPr>
        <p:spPr>
          <a:xfrm>
            <a:off x="6657975" y="1684655"/>
            <a:ext cx="3804920" cy="637540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9"/>
            </p:custDataLst>
          </p:nvPr>
        </p:nvSpPr>
        <p:spPr>
          <a:xfrm>
            <a:off x="7598410" y="1748155"/>
            <a:ext cx="2125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技术路线</a:t>
            </a:r>
          </a:p>
        </p:txBody>
      </p:sp>
      <p:sp>
        <p:nvSpPr>
          <p:cNvPr id="31" name="椭圆 30"/>
          <p:cNvSpPr/>
          <p:nvPr>
            <p:custDataLst>
              <p:tags r:id="rId10"/>
            </p:custDataLst>
          </p:nvPr>
        </p:nvSpPr>
        <p:spPr>
          <a:xfrm>
            <a:off x="6799580" y="1751965"/>
            <a:ext cx="504000" cy="504825"/>
          </a:xfrm>
          <a:prstGeom prst="ellipse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11"/>
            </p:custDataLst>
          </p:nvPr>
        </p:nvSpPr>
        <p:spPr>
          <a:xfrm>
            <a:off x="6801485" y="1778000"/>
            <a:ext cx="580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33" name="流程图: 可选过程 32"/>
          <p:cNvSpPr/>
          <p:nvPr>
            <p:custDataLst>
              <p:tags r:id="rId12"/>
            </p:custDataLst>
          </p:nvPr>
        </p:nvSpPr>
        <p:spPr>
          <a:xfrm>
            <a:off x="6657975" y="2638425"/>
            <a:ext cx="3805555" cy="637540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13"/>
            </p:custDataLst>
          </p:nvPr>
        </p:nvSpPr>
        <p:spPr>
          <a:xfrm>
            <a:off x="7598410" y="2701925"/>
            <a:ext cx="2125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sp>
        <p:nvSpPr>
          <p:cNvPr id="35" name="椭圆 34"/>
          <p:cNvSpPr/>
          <p:nvPr>
            <p:custDataLst>
              <p:tags r:id="rId14"/>
            </p:custDataLst>
          </p:nvPr>
        </p:nvSpPr>
        <p:spPr>
          <a:xfrm>
            <a:off x="6799580" y="2705735"/>
            <a:ext cx="504000" cy="504825"/>
          </a:xfrm>
          <a:prstGeom prst="ellipse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15"/>
            </p:custDataLst>
          </p:nvPr>
        </p:nvSpPr>
        <p:spPr>
          <a:xfrm>
            <a:off x="6801485" y="2731770"/>
            <a:ext cx="580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37" name="流程图: 可选过程 36"/>
          <p:cNvSpPr/>
          <p:nvPr>
            <p:custDataLst>
              <p:tags r:id="rId16"/>
            </p:custDataLst>
          </p:nvPr>
        </p:nvSpPr>
        <p:spPr>
          <a:xfrm>
            <a:off x="6657975" y="3589020"/>
            <a:ext cx="3806190" cy="637540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17"/>
            </p:custDataLst>
          </p:nvPr>
        </p:nvSpPr>
        <p:spPr>
          <a:xfrm>
            <a:off x="7598410" y="3652520"/>
            <a:ext cx="27482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研究结论</a:t>
            </a:r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&amp;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讨论</a:t>
            </a:r>
          </a:p>
        </p:txBody>
      </p:sp>
      <p:sp>
        <p:nvSpPr>
          <p:cNvPr id="39" name="椭圆 38"/>
          <p:cNvSpPr/>
          <p:nvPr>
            <p:custDataLst>
              <p:tags r:id="rId18"/>
            </p:custDataLst>
          </p:nvPr>
        </p:nvSpPr>
        <p:spPr>
          <a:xfrm>
            <a:off x="6799580" y="3656330"/>
            <a:ext cx="504000" cy="504825"/>
          </a:xfrm>
          <a:prstGeom prst="ellipse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19"/>
            </p:custDataLst>
          </p:nvPr>
        </p:nvSpPr>
        <p:spPr>
          <a:xfrm>
            <a:off x="6801485" y="3682365"/>
            <a:ext cx="580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41" name="流程图: 可选过程 40"/>
          <p:cNvSpPr/>
          <p:nvPr>
            <p:custDataLst>
              <p:tags r:id="rId20"/>
            </p:custDataLst>
          </p:nvPr>
        </p:nvSpPr>
        <p:spPr>
          <a:xfrm>
            <a:off x="6657975" y="4545330"/>
            <a:ext cx="3804920" cy="637540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21"/>
            </p:custDataLst>
          </p:nvPr>
        </p:nvSpPr>
        <p:spPr>
          <a:xfrm>
            <a:off x="7598410" y="4608830"/>
            <a:ext cx="21253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创新</a:t>
            </a:r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&amp;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借鉴</a:t>
            </a:r>
          </a:p>
        </p:txBody>
      </p:sp>
      <p:sp>
        <p:nvSpPr>
          <p:cNvPr id="43" name="椭圆 42"/>
          <p:cNvSpPr/>
          <p:nvPr>
            <p:custDataLst>
              <p:tags r:id="rId22"/>
            </p:custDataLst>
          </p:nvPr>
        </p:nvSpPr>
        <p:spPr>
          <a:xfrm>
            <a:off x="6799580" y="4612640"/>
            <a:ext cx="504000" cy="504825"/>
          </a:xfrm>
          <a:prstGeom prst="ellipse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23"/>
            </p:custDataLst>
          </p:nvPr>
        </p:nvSpPr>
        <p:spPr>
          <a:xfrm>
            <a:off x="6801485" y="4638675"/>
            <a:ext cx="580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6" name="流程图: 可选过程 5"/>
          <p:cNvSpPr/>
          <p:nvPr>
            <p:custDataLst>
              <p:tags r:id="rId24"/>
            </p:custDataLst>
          </p:nvPr>
        </p:nvSpPr>
        <p:spPr>
          <a:xfrm>
            <a:off x="6657975" y="5501005"/>
            <a:ext cx="3804920" cy="637540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25"/>
            </p:custDataLst>
          </p:nvPr>
        </p:nvSpPr>
        <p:spPr>
          <a:xfrm>
            <a:off x="7598410" y="5564505"/>
            <a:ext cx="24942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后续改进方向</a:t>
            </a:r>
          </a:p>
        </p:txBody>
      </p:sp>
      <p:sp>
        <p:nvSpPr>
          <p:cNvPr id="8" name="椭圆 7"/>
          <p:cNvSpPr/>
          <p:nvPr>
            <p:custDataLst>
              <p:tags r:id="rId26"/>
            </p:custDataLst>
          </p:nvPr>
        </p:nvSpPr>
        <p:spPr>
          <a:xfrm>
            <a:off x="6799580" y="5568315"/>
            <a:ext cx="504000" cy="504825"/>
          </a:xfrm>
          <a:prstGeom prst="ellipse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7"/>
            </p:custDataLst>
          </p:nvPr>
        </p:nvSpPr>
        <p:spPr>
          <a:xfrm>
            <a:off x="6801485" y="5594350"/>
            <a:ext cx="580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06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04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研究结论</a:t>
            </a:r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&amp;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讨论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" name="文本框 100"/>
          <p:cNvSpPr txBox="1"/>
          <p:nvPr>
            <p:custDataLst>
              <p:tags r:id="rId4"/>
            </p:custDataLst>
          </p:nvPr>
        </p:nvSpPr>
        <p:spPr>
          <a:xfrm>
            <a:off x="2572385" y="2146300"/>
            <a:ext cx="8752840" cy="10509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本研究确定PRMT3-IGF2BP1-HEG1轴是HCC中OXA耐</a:t>
            </a:r>
            <a:r>
              <a:rPr 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yao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性的调节因子；靶向 PRMT3可能是改善HCC细胞对OXA治</a:t>
            </a:r>
            <a:r>
              <a:rPr 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liao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反应的有效方法；</a:t>
            </a:r>
            <a:r>
              <a:rPr 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huo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检标</a:t>
            </a:r>
            <a:r>
              <a:rPr 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ben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中PRMT3的表达可以</a:t>
            </a:r>
            <a:r>
              <a:rPr 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yu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测患者对基于OXA的HAIC的反应。</a:t>
            </a:r>
            <a:endParaRPr lang="zh-CN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28" name="图片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3135630" y="4568825"/>
            <a:ext cx="207010" cy="200660"/>
          </a:xfrm>
          <a:prstGeom prst="rect">
            <a:avLst/>
          </a:prstGeom>
        </p:spPr>
      </p:pic>
      <p:grpSp>
        <p:nvGrpSpPr>
          <p:cNvPr id="5" name="Group 84"/>
          <p:cNvGrpSpPr/>
          <p:nvPr/>
        </p:nvGrpSpPr>
        <p:grpSpPr>
          <a:xfrm>
            <a:off x="901700" y="1660525"/>
            <a:ext cx="1440000" cy="1439799"/>
            <a:chOff x="1245350" y="3178283"/>
            <a:chExt cx="864164" cy="864887"/>
          </a:xfrm>
          <a:solidFill>
            <a:srgbClr val="0B4189"/>
          </a:solidFill>
        </p:grpSpPr>
        <p:sp>
          <p:nvSpPr>
            <p:cNvPr id="77" name="Oval 76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1245350" y="3178283"/>
              <a:ext cx="864164" cy="864887"/>
            </a:xfrm>
            <a:prstGeom prst="ellipse">
              <a:avLst/>
            </a:prstGeom>
            <a:solidFill>
              <a:srgbClr val="0A418D"/>
            </a:solidFill>
            <a:ln>
              <a:solidFill>
                <a:srgbClr val="0A418D"/>
              </a:solidFill>
            </a:ln>
            <a:effectLst>
              <a:outerShdw blurRad="2286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79" name="Freeform 78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1539224" y="3404455"/>
              <a:ext cx="296640" cy="433374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35"/>
                </a:cxn>
                <a:cxn ang="0">
                  <a:pos x="16" y="74"/>
                </a:cxn>
                <a:cxn ang="0">
                  <a:pos x="35" y="102"/>
                </a:cxn>
                <a:cxn ang="0">
                  <a:pos x="54" y="74"/>
                </a:cxn>
                <a:cxn ang="0">
                  <a:pos x="70" y="35"/>
                </a:cxn>
                <a:cxn ang="0">
                  <a:pos x="35" y="0"/>
                </a:cxn>
                <a:cxn ang="0">
                  <a:pos x="43" y="87"/>
                </a:cxn>
                <a:cxn ang="0">
                  <a:pos x="27" y="89"/>
                </a:cxn>
                <a:cxn ang="0">
                  <a:pos x="26" y="83"/>
                </a:cxn>
                <a:cxn ang="0">
                  <a:pos x="26" y="83"/>
                </a:cxn>
                <a:cxn ang="0">
                  <a:pos x="45" y="80"/>
                </a:cxn>
                <a:cxn ang="0">
                  <a:pos x="44" y="83"/>
                </a:cxn>
                <a:cxn ang="0">
                  <a:pos x="43" y="87"/>
                </a:cxn>
                <a:cxn ang="0">
                  <a:pos x="25" y="79"/>
                </a:cxn>
                <a:cxn ang="0">
                  <a:pos x="23" y="73"/>
                </a:cxn>
                <a:cxn ang="0">
                  <a:pos x="47" y="73"/>
                </a:cxn>
                <a:cxn ang="0">
                  <a:pos x="46" y="77"/>
                </a:cxn>
                <a:cxn ang="0">
                  <a:pos x="25" y="79"/>
                </a:cxn>
                <a:cxn ang="0">
                  <a:pos x="35" y="96"/>
                </a:cxn>
                <a:cxn ang="0">
                  <a:pos x="29" y="92"/>
                </a:cxn>
                <a:cxn ang="0">
                  <a:pos x="42" y="90"/>
                </a:cxn>
                <a:cxn ang="0">
                  <a:pos x="35" y="96"/>
                </a:cxn>
                <a:cxn ang="0">
                  <a:pos x="50" y="67"/>
                </a:cxn>
                <a:cxn ang="0">
                  <a:pos x="20" y="67"/>
                </a:cxn>
                <a:cxn ang="0">
                  <a:pos x="15" y="57"/>
                </a:cxn>
                <a:cxn ang="0">
                  <a:pos x="6" y="35"/>
                </a:cxn>
                <a:cxn ang="0">
                  <a:pos x="35" y="6"/>
                </a:cxn>
                <a:cxn ang="0">
                  <a:pos x="64" y="35"/>
                </a:cxn>
                <a:cxn ang="0">
                  <a:pos x="55" y="57"/>
                </a:cxn>
                <a:cxn ang="0">
                  <a:pos x="50" y="67"/>
                </a:cxn>
                <a:cxn ang="0">
                  <a:pos x="50" y="67"/>
                </a:cxn>
                <a:cxn ang="0">
                  <a:pos x="50" y="67"/>
                </a:cxn>
              </a:cxnLst>
              <a:rect l="0" t="0" r="r" b="b"/>
              <a:pathLst>
                <a:path w="70" h="102">
                  <a:moveTo>
                    <a:pt x="35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48"/>
                    <a:pt x="12" y="62"/>
                    <a:pt x="16" y="74"/>
                  </a:cubicBezTo>
                  <a:cubicBezTo>
                    <a:pt x="22" y="91"/>
                    <a:pt x="22" y="102"/>
                    <a:pt x="35" y="102"/>
                  </a:cubicBezTo>
                  <a:cubicBezTo>
                    <a:pt x="49" y="102"/>
                    <a:pt x="48" y="92"/>
                    <a:pt x="54" y="74"/>
                  </a:cubicBezTo>
                  <a:cubicBezTo>
                    <a:pt x="58" y="62"/>
                    <a:pt x="70" y="48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  <a:moveTo>
                    <a:pt x="43" y="87"/>
                  </a:moveTo>
                  <a:cubicBezTo>
                    <a:pt x="27" y="89"/>
                    <a:pt x="27" y="89"/>
                    <a:pt x="27" y="89"/>
                  </a:cubicBezTo>
                  <a:cubicBezTo>
                    <a:pt x="27" y="87"/>
                    <a:pt x="26" y="85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45" y="82"/>
                    <a:pt x="44" y="83"/>
                  </a:cubicBezTo>
                  <a:cubicBezTo>
                    <a:pt x="44" y="84"/>
                    <a:pt x="44" y="86"/>
                    <a:pt x="43" y="87"/>
                  </a:cubicBezTo>
                  <a:close/>
                  <a:moveTo>
                    <a:pt x="25" y="79"/>
                  </a:moveTo>
                  <a:cubicBezTo>
                    <a:pt x="24" y="78"/>
                    <a:pt x="23" y="76"/>
                    <a:pt x="23" y="73"/>
                  </a:cubicBezTo>
                  <a:cubicBezTo>
                    <a:pt x="47" y="73"/>
                    <a:pt x="47" y="73"/>
                    <a:pt x="47" y="73"/>
                  </a:cubicBezTo>
                  <a:cubicBezTo>
                    <a:pt x="47" y="75"/>
                    <a:pt x="47" y="76"/>
                    <a:pt x="46" y="77"/>
                  </a:cubicBezTo>
                  <a:lnTo>
                    <a:pt x="25" y="79"/>
                  </a:lnTo>
                  <a:close/>
                  <a:moveTo>
                    <a:pt x="35" y="96"/>
                  </a:moveTo>
                  <a:cubicBezTo>
                    <a:pt x="32" y="96"/>
                    <a:pt x="30" y="95"/>
                    <a:pt x="29" y="92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0" y="95"/>
                    <a:pt x="39" y="96"/>
                    <a:pt x="35" y="96"/>
                  </a:cubicBezTo>
                  <a:close/>
                  <a:moveTo>
                    <a:pt x="50" y="67"/>
                  </a:moveTo>
                  <a:cubicBezTo>
                    <a:pt x="20" y="67"/>
                    <a:pt x="20" y="67"/>
                    <a:pt x="20" y="67"/>
                  </a:cubicBezTo>
                  <a:cubicBezTo>
                    <a:pt x="19" y="64"/>
                    <a:pt x="17" y="60"/>
                    <a:pt x="15" y="57"/>
                  </a:cubicBezTo>
                  <a:cubicBezTo>
                    <a:pt x="11" y="49"/>
                    <a:pt x="6" y="41"/>
                    <a:pt x="6" y="35"/>
                  </a:cubicBezTo>
                  <a:cubicBezTo>
                    <a:pt x="6" y="19"/>
                    <a:pt x="19" y="6"/>
                    <a:pt x="35" y="6"/>
                  </a:cubicBezTo>
                  <a:cubicBezTo>
                    <a:pt x="51" y="6"/>
                    <a:pt x="64" y="19"/>
                    <a:pt x="64" y="35"/>
                  </a:cubicBezTo>
                  <a:cubicBezTo>
                    <a:pt x="64" y="41"/>
                    <a:pt x="60" y="49"/>
                    <a:pt x="55" y="57"/>
                  </a:cubicBezTo>
                  <a:cubicBezTo>
                    <a:pt x="53" y="60"/>
                    <a:pt x="52" y="64"/>
                    <a:pt x="50" y="67"/>
                  </a:cubicBezTo>
                  <a:close/>
                  <a:moveTo>
                    <a:pt x="50" y="67"/>
                  </a:moveTo>
                  <a:cubicBezTo>
                    <a:pt x="50" y="67"/>
                    <a:pt x="50" y="67"/>
                    <a:pt x="50" y="6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Arial" panose="020B0604020202020204" pitchFamily="34" charset="0"/>
              </a:endParaRPr>
            </a:p>
          </p:txBody>
        </p:sp>
      </p:grpSp>
      <p:sp>
        <p:nvSpPr>
          <p:cNvPr id="81" name="Freeform 137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1672783" y="4166603"/>
            <a:ext cx="344582" cy="352852"/>
          </a:xfrm>
          <a:custGeom>
            <a:avLst/>
            <a:gdLst/>
            <a:ahLst/>
            <a:cxnLst>
              <a:cxn ang="0">
                <a:pos x="46" y="30"/>
              </a:cxn>
              <a:cxn ang="0">
                <a:pos x="39" y="36"/>
              </a:cxn>
              <a:cxn ang="0">
                <a:pos x="39" y="50"/>
              </a:cxn>
              <a:cxn ang="0">
                <a:pos x="38" y="50"/>
              </a:cxn>
              <a:cxn ang="0">
                <a:pos x="24" y="58"/>
              </a:cxn>
              <a:cxn ang="0">
                <a:pos x="24" y="59"/>
              </a:cxn>
              <a:cxn ang="0">
                <a:pos x="23" y="58"/>
              </a:cxn>
              <a:cxn ang="0">
                <a:pos x="21" y="56"/>
              </a:cxn>
              <a:cxn ang="0">
                <a:pos x="21" y="55"/>
              </a:cxn>
              <a:cxn ang="0">
                <a:pos x="24" y="45"/>
              </a:cxn>
              <a:cxn ang="0">
                <a:pos x="14" y="35"/>
              </a:cxn>
              <a:cxn ang="0">
                <a:pos x="4" y="38"/>
              </a:cxn>
              <a:cxn ang="0">
                <a:pos x="3" y="38"/>
              </a:cxn>
              <a:cxn ang="0">
                <a:pos x="3" y="38"/>
              </a:cxn>
              <a:cxn ang="0">
                <a:pos x="0" y="35"/>
              </a:cxn>
              <a:cxn ang="0">
                <a:pos x="0" y="34"/>
              </a:cxn>
              <a:cxn ang="0">
                <a:pos x="8" y="20"/>
              </a:cxn>
              <a:cxn ang="0">
                <a:pos x="9" y="20"/>
              </a:cxn>
              <a:cxn ang="0">
                <a:pos x="23" y="19"/>
              </a:cxn>
              <a:cxn ang="0">
                <a:pos x="29" y="12"/>
              </a:cxn>
              <a:cxn ang="0">
                <a:pos x="57" y="0"/>
              </a:cxn>
              <a:cxn ang="0">
                <a:pos x="58" y="1"/>
              </a:cxn>
              <a:cxn ang="0">
                <a:pos x="46" y="30"/>
              </a:cxn>
              <a:cxn ang="0">
                <a:pos x="47" y="8"/>
              </a:cxn>
              <a:cxn ang="0">
                <a:pos x="43" y="12"/>
              </a:cxn>
              <a:cxn ang="0">
                <a:pos x="47" y="15"/>
              </a:cxn>
              <a:cxn ang="0">
                <a:pos x="50" y="12"/>
              </a:cxn>
              <a:cxn ang="0">
                <a:pos x="47" y="8"/>
              </a:cxn>
            </a:cxnLst>
            <a:rect l="0" t="0" r="r" b="b"/>
            <a:pathLst>
              <a:path w="58" h="59">
                <a:moveTo>
                  <a:pt x="46" y="30"/>
                </a:moveTo>
                <a:cubicBezTo>
                  <a:pt x="44" y="32"/>
                  <a:pt x="42" y="34"/>
                  <a:pt x="39" y="36"/>
                </a:cubicBezTo>
                <a:cubicBezTo>
                  <a:pt x="39" y="50"/>
                  <a:pt x="39" y="50"/>
                  <a:pt x="39" y="50"/>
                </a:cubicBezTo>
                <a:cubicBezTo>
                  <a:pt x="39" y="50"/>
                  <a:pt x="39" y="50"/>
                  <a:pt x="38" y="50"/>
                </a:cubicBezTo>
                <a:cubicBezTo>
                  <a:pt x="24" y="58"/>
                  <a:pt x="24" y="58"/>
                  <a:pt x="24" y="58"/>
                </a:cubicBezTo>
                <a:cubicBezTo>
                  <a:pt x="24" y="59"/>
                  <a:pt x="24" y="59"/>
                  <a:pt x="24" y="59"/>
                </a:cubicBezTo>
                <a:cubicBezTo>
                  <a:pt x="24" y="59"/>
                  <a:pt x="23" y="58"/>
                  <a:pt x="23" y="58"/>
                </a:cubicBezTo>
                <a:cubicBezTo>
                  <a:pt x="21" y="56"/>
                  <a:pt x="21" y="56"/>
                  <a:pt x="21" y="56"/>
                </a:cubicBezTo>
                <a:cubicBezTo>
                  <a:pt x="21" y="56"/>
                  <a:pt x="20" y="55"/>
                  <a:pt x="21" y="55"/>
                </a:cubicBezTo>
                <a:cubicBezTo>
                  <a:pt x="24" y="45"/>
                  <a:pt x="24" y="45"/>
                  <a:pt x="24" y="45"/>
                </a:cubicBezTo>
                <a:cubicBezTo>
                  <a:pt x="14" y="35"/>
                  <a:pt x="14" y="35"/>
                  <a:pt x="14" y="35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38"/>
                  <a:pt x="3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23" y="19"/>
                  <a:pt x="23" y="19"/>
                  <a:pt x="23" y="19"/>
                </a:cubicBezTo>
                <a:cubicBezTo>
                  <a:pt x="25" y="17"/>
                  <a:pt x="27" y="14"/>
                  <a:pt x="29" y="12"/>
                </a:cubicBezTo>
                <a:cubicBezTo>
                  <a:pt x="38" y="3"/>
                  <a:pt x="45" y="0"/>
                  <a:pt x="57" y="0"/>
                </a:cubicBezTo>
                <a:cubicBezTo>
                  <a:pt x="58" y="0"/>
                  <a:pt x="58" y="1"/>
                  <a:pt x="58" y="1"/>
                </a:cubicBezTo>
                <a:cubicBezTo>
                  <a:pt x="58" y="13"/>
                  <a:pt x="55" y="21"/>
                  <a:pt x="46" y="30"/>
                </a:cubicBezTo>
                <a:close/>
                <a:moveTo>
                  <a:pt x="47" y="8"/>
                </a:moveTo>
                <a:cubicBezTo>
                  <a:pt x="45" y="8"/>
                  <a:pt x="43" y="10"/>
                  <a:pt x="43" y="12"/>
                </a:cubicBezTo>
                <a:cubicBezTo>
                  <a:pt x="43" y="14"/>
                  <a:pt x="45" y="15"/>
                  <a:pt x="47" y="15"/>
                </a:cubicBezTo>
                <a:cubicBezTo>
                  <a:pt x="49" y="15"/>
                  <a:pt x="50" y="14"/>
                  <a:pt x="50" y="12"/>
                </a:cubicBezTo>
                <a:cubicBezTo>
                  <a:pt x="50" y="10"/>
                  <a:pt x="49" y="8"/>
                  <a:pt x="47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Freeform 137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1799783" y="4293603"/>
            <a:ext cx="344582" cy="352852"/>
          </a:xfrm>
          <a:custGeom>
            <a:avLst/>
            <a:gdLst/>
            <a:ahLst/>
            <a:cxnLst>
              <a:cxn ang="0">
                <a:pos x="46" y="30"/>
              </a:cxn>
              <a:cxn ang="0">
                <a:pos x="39" y="36"/>
              </a:cxn>
              <a:cxn ang="0">
                <a:pos x="39" y="50"/>
              </a:cxn>
              <a:cxn ang="0">
                <a:pos x="38" y="50"/>
              </a:cxn>
              <a:cxn ang="0">
                <a:pos x="24" y="58"/>
              </a:cxn>
              <a:cxn ang="0">
                <a:pos x="24" y="59"/>
              </a:cxn>
              <a:cxn ang="0">
                <a:pos x="23" y="58"/>
              </a:cxn>
              <a:cxn ang="0">
                <a:pos x="21" y="56"/>
              </a:cxn>
              <a:cxn ang="0">
                <a:pos x="21" y="55"/>
              </a:cxn>
              <a:cxn ang="0">
                <a:pos x="24" y="45"/>
              </a:cxn>
              <a:cxn ang="0">
                <a:pos x="14" y="35"/>
              </a:cxn>
              <a:cxn ang="0">
                <a:pos x="4" y="38"/>
              </a:cxn>
              <a:cxn ang="0">
                <a:pos x="3" y="38"/>
              </a:cxn>
              <a:cxn ang="0">
                <a:pos x="3" y="38"/>
              </a:cxn>
              <a:cxn ang="0">
                <a:pos x="0" y="35"/>
              </a:cxn>
              <a:cxn ang="0">
                <a:pos x="0" y="34"/>
              </a:cxn>
              <a:cxn ang="0">
                <a:pos x="8" y="20"/>
              </a:cxn>
              <a:cxn ang="0">
                <a:pos x="9" y="20"/>
              </a:cxn>
              <a:cxn ang="0">
                <a:pos x="23" y="19"/>
              </a:cxn>
              <a:cxn ang="0">
                <a:pos x="29" y="12"/>
              </a:cxn>
              <a:cxn ang="0">
                <a:pos x="57" y="0"/>
              </a:cxn>
              <a:cxn ang="0">
                <a:pos x="58" y="1"/>
              </a:cxn>
              <a:cxn ang="0">
                <a:pos x="46" y="30"/>
              </a:cxn>
              <a:cxn ang="0">
                <a:pos x="47" y="8"/>
              </a:cxn>
              <a:cxn ang="0">
                <a:pos x="43" y="12"/>
              </a:cxn>
              <a:cxn ang="0">
                <a:pos x="47" y="15"/>
              </a:cxn>
              <a:cxn ang="0">
                <a:pos x="50" y="12"/>
              </a:cxn>
              <a:cxn ang="0">
                <a:pos x="47" y="8"/>
              </a:cxn>
            </a:cxnLst>
            <a:rect l="0" t="0" r="r" b="b"/>
            <a:pathLst>
              <a:path w="58" h="59">
                <a:moveTo>
                  <a:pt x="46" y="30"/>
                </a:moveTo>
                <a:cubicBezTo>
                  <a:pt x="44" y="32"/>
                  <a:pt x="42" y="34"/>
                  <a:pt x="39" y="36"/>
                </a:cubicBezTo>
                <a:cubicBezTo>
                  <a:pt x="39" y="50"/>
                  <a:pt x="39" y="50"/>
                  <a:pt x="39" y="50"/>
                </a:cubicBezTo>
                <a:cubicBezTo>
                  <a:pt x="39" y="50"/>
                  <a:pt x="39" y="50"/>
                  <a:pt x="38" y="50"/>
                </a:cubicBezTo>
                <a:cubicBezTo>
                  <a:pt x="24" y="58"/>
                  <a:pt x="24" y="58"/>
                  <a:pt x="24" y="58"/>
                </a:cubicBezTo>
                <a:cubicBezTo>
                  <a:pt x="24" y="59"/>
                  <a:pt x="24" y="59"/>
                  <a:pt x="24" y="59"/>
                </a:cubicBezTo>
                <a:cubicBezTo>
                  <a:pt x="24" y="59"/>
                  <a:pt x="23" y="58"/>
                  <a:pt x="23" y="58"/>
                </a:cubicBezTo>
                <a:cubicBezTo>
                  <a:pt x="21" y="56"/>
                  <a:pt x="21" y="56"/>
                  <a:pt x="21" y="56"/>
                </a:cubicBezTo>
                <a:cubicBezTo>
                  <a:pt x="21" y="56"/>
                  <a:pt x="20" y="55"/>
                  <a:pt x="21" y="55"/>
                </a:cubicBezTo>
                <a:cubicBezTo>
                  <a:pt x="24" y="45"/>
                  <a:pt x="24" y="45"/>
                  <a:pt x="24" y="45"/>
                </a:cubicBezTo>
                <a:cubicBezTo>
                  <a:pt x="14" y="35"/>
                  <a:pt x="14" y="35"/>
                  <a:pt x="14" y="35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38"/>
                  <a:pt x="3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23" y="19"/>
                  <a:pt x="23" y="19"/>
                  <a:pt x="23" y="19"/>
                </a:cubicBezTo>
                <a:cubicBezTo>
                  <a:pt x="25" y="17"/>
                  <a:pt x="27" y="14"/>
                  <a:pt x="29" y="12"/>
                </a:cubicBezTo>
                <a:cubicBezTo>
                  <a:pt x="38" y="3"/>
                  <a:pt x="45" y="0"/>
                  <a:pt x="57" y="0"/>
                </a:cubicBezTo>
                <a:cubicBezTo>
                  <a:pt x="58" y="0"/>
                  <a:pt x="58" y="1"/>
                  <a:pt x="58" y="1"/>
                </a:cubicBezTo>
                <a:cubicBezTo>
                  <a:pt x="58" y="13"/>
                  <a:pt x="55" y="21"/>
                  <a:pt x="46" y="30"/>
                </a:cubicBezTo>
                <a:close/>
                <a:moveTo>
                  <a:pt x="47" y="8"/>
                </a:moveTo>
                <a:cubicBezTo>
                  <a:pt x="45" y="8"/>
                  <a:pt x="43" y="10"/>
                  <a:pt x="43" y="12"/>
                </a:cubicBezTo>
                <a:cubicBezTo>
                  <a:pt x="43" y="14"/>
                  <a:pt x="45" y="15"/>
                  <a:pt x="47" y="15"/>
                </a:cubicBezTo>
                <a:cubicBezTo>
                  <a:pt x="49" y="15"/>
                  <a:pt x="50" y="14"/>
                  <a:pt x="50" y="12"/>
                </a:cubicBezTo>
                <a:cubicBezTo>
                  <a:pt x="50" y="10"/>
                  <a:pt x="49" y="8"/>
                  <a:pt x="47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1" name="Group 90"/>
          <p:cNvGrpSpPr/>
          <p:nvPr/>
        </p:nvGrpSpPr>
        <p:grpSpPr>
          <a:xfrm>
            <a:off x="901532" y="4029673"/>
            <a:ext cx="1440000" cy="1440000"/>
            <a:chOff x="7203324" y="1921403"/>
            <a:chExt cx="843049" cy="843755"/>
          </a:xfrm>
          <a:solidFill>
            <a:srgbClr val="0B4189"/>
          </a:solidFill>
        </p:grpSpPr>
        <p:sp>
          <p:nvSpPr>
            <p:cNvPr id="74" name="Oval 73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>
            <a:xfrm>
              <a:off x="7203324" y="1921403"/>
              <a:ext cx="843049" cy="843755"/>
            </a:xfrm>
            <a:prstGeom prst="ellipse">
              <a:avLst/>
            </a:prstGeom>
            <a:solidFill>
              <a:srgbClr val="0A418D"/>
            </a:solidFill>
            <a:ln>
              <a:solidFill>
                <a:srgbClr val="0A418D"/>
              </a:solidFill>
            </a:ln>
            <a:effectLst>
              <a:outerShdw blurRad="2286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Arial" panose="020B0604020202020204" pitchFamily="34" charset="0"/>
              </a:endParaRPr>
            </a:p>
          </p:txBody>
        </p:sp>
        <p:sp>
          <p:nvSpPr>
            <p:cNvPr id="13" name="Freeform 137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7460025" y="2174501"/>
              <a:ext cx="329647" cy="337558"/>
            </a:xfrm>
            <a:custGeom>
              <a:avLst/>
              <a:gdLst/>
              <a:ahLst/>
              <a:cxnLst>
                <a:cxn ang="0">
                  <a:pos x="46" y="30"/>
                </a:cxn>
                <a:cxn ang="0">
                  <a:pos x="39" y="36"/>
                </a:cxn>
                <a:cxn ang="0">
                  <a:pos x="39" y="50"/>
                </a:cxn>
                <a:cxn ang="0">
                  <a:pos x="38" y="50"/>
                </a:cxn>
                <a:cxn ang="0">
                  <a:pos x="24" y="58"/>
                </a:cxn>
                <a:cxn ang="0">
                  <a:pos x="24" y="59"/>
                </a:cxn>
                <a:cxn ang="0">
                  <a:pos x="23" y="58"/>
                </a:cxn>
                <a:cxn ang="0">
                  <a:pos x="21" y="56"/>
                </a:cxn>
                <a:cxn ang="0">
                  <a:pos x="21" y="55"/>
                </a:cxn>
                <a:cxn ang="0">
                  <a:pos x="24" y="45"/>
                </a:cxn>
                <a:cxn ang="0">
                  <a:pos x="14" y="35"/>
                </a:cxn>
                <a:cxn ang="0">
                  <a:pos x="4" y="38"/>
                </a:cxn>
                <a:cxn ang="0">
                  <a:pos x="3" y="38"/>
                </a:cxn>
                <a:cxn ang="0">
                  <a:pos x="3" y="38"/>
                </a:cxn>
                <a:cxn ang="0">
                  <a:pos x="0" y="35"/>
                </a:cxn>
                <a:cxn ang="0">
                  <a:pos x="0" y="34"/>
                </a:cxn>
                <a:cxn ang="0">
                  <a:pos x="8" y="20"/>
                </a:cxn>
                <a:cxn ang="0">
                  <a:pos x="9" y="20"/>
                </a:cxn>
                <a:cxn ang="0">
                  <a:pos x="23" y="19"/>
                </a:cxn>
                <a:cxn ang="0">
                  <a:pos x="29" y="12"/>
                </a:cxn>
                <a:cxn ang="0">
                  <a:pos x="57" y="0"/>
                </a:cxn>
                <a:cxn ang="0">
                  <a:pos x="58" y="1"/>
                </a:cxn>
                <a:cxn ang="0">
                  <a:pos x="46" y="30"/>
                </a:cxn>
                <a:cxn ang="0">
                  <a:pos x="47" y="8"/>
                </a:cxn>
                <a:cxn ang="0">
                  <a:pos x="43" y="12"/>
                </a:cxn>
                <a:cxn ang="0">
                  <a:pos x="47" y="15"/>
                </a:cxn>
                <a:cxn ang="0">
                  <a:pos x="50" y="12"/>
                </a:cxn>
                <a:cxn ang="0">
                  <a:pos x="47" y="8"/>
                </a:cxn>
              </a:cxnLst>
              <a:rect l="0" t="0" r="r" b="b"/>
              <a:pathLst>
                <a:path w="58" h="59">
                  <a:moveTo>
                    <a:pt x="46" y="30"/>
                  </a:moveTo>
                  <a:cubicBezTo>
                    <a:pt x="44" y="32"/>
                    <a:pt x="42" y="34"/>
                    <a:pt x="39" y="36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24" y="58"/>
                    <a:pt x="24" y="58"/>
                    <a:pt x="24" y="58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4" y="59"/>
                    <a:pt x="23" y="58"/>
                    <a:pt x="23" y="5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6"/>
                    <a:pt x="20" y="55"/>
                    <a:pt x="21" y="55"/>
                  </a:cubicBezTo>
                  <a:cubicBezTo>
                    <a:pt x="24" y="45"/>
                    <a:pt x="24" y="45"/>
                    <a:pt x="24" y="4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3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9" y="20"/>
                    <a:pt x="9" y="2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5" y="17"/>
                    <a:pt x="27" y="14"/>
                    <a:pt x="29" y="12"/>
                  </a:cubicBezTo>
                  <a:cubicBezTo>
                    <a:pt x="38" y="3"/>
                    <a:pt x="45" y="0"/>
                    <a:pt x="57" y="0"/>
                  </a:cubicBezTo>
                  <a:cubicBezTo>
                    <a:pt x="58" y="0"/>
                    <a:pt x="58" y="1"/>
                    <a:pt x="58" y="1"/>
                  </a:cubicBezTo>
                  <a:cubicBezTo>
                    <a:pt x="58" y="13"/>
                    <a:pt x="55" y="21"/>
                    <a:pt x="46" y="30"/>
                  </a:cubicBezTo>
                  <a:close/>
                  <a:moveTo>
                    <a:pt x="47" y="8"/>
                  </a:moveTo>
                  <a:cubicBezTo>
                    <a:pt x="45" y="8"/>
                    <a:pt x="43" y="10"/>
                    <a:pt x="43" y="12"/>
                  </a:cubicBezTo>
                  <a:cubicBezTo>
                    <a:pt x="43" y="14"/>
                    <a:pt x="45" y="15"/>
                    <a:pt x="47" y="15"/>
                  </a:cubicBezTo>
                  <a:cubicBezTo>
                    <a:pt x="49" y="15"/>
                    <a:pt x="50" y="14"/>
                    <a:pt x="50" y="12"/>
                  </a:cubicBezTo>
                  <a:cubicBezTo>
                    <a:pt x="50" y="10"/>
                    <a:pt x="49" y="8"/>
                    <a:pt x="47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ym typeface="Arial" panose="020B0604020202020204" pitchFamily="34" charset="0"/>
              </a:endParaRPr>
            </a:p>
          </p:txBody>
        </p:sp>
      </p:grpSp>
      <p:sp>
        <p:nvSpPr>
          <p:cNvPr id="19" name="文本框 18"/>
          <p:cNvSpPr txBox="1"/>
          <p:nvPr>
            <p:custDataLst>
              <p:tags r:id="rId8"/>
            </p:custDataLst>
          </p:nvPr>
        </p:nvSpPr>
        <p:spPr>
          <a:xfrm>
            <a:off x="2572385" y="1593215"/>
            <a:ext cx="33991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研究结论</a:t>
            </a:r>
          </a:p>
        </p:txBody>
      </p:sp>
      <p:sp>
        <p:nvSpPr>
          <p:cNvPr id="20" name="文本框 19"/>
          <p:cNvSpPr txBox="1"/>
          <p:nvPr>
            <p:custDataLst>
              <p:tags r:id="rId9"/>
            </p:custDataLst>
          </p:nvPr>
        </p:nvSpPr>
        <p:spPr>
          <a:xfrm>
            <a:off x="2572385" y="4519295"/>
            <a:ext cx="8752840" cy="4108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本研究</a:t>
            </a: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的不足之处是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……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未来，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……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0"/>
            </p:custDataLst>
          </p:nvPr>
        </p:nvSpPr>
        <p:spPr>
          <a:xfrm>
            <a:off x="2572385" y="3966210"/>
            <a:ext cx="33991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讨论（不足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&amp;</a:t>
            </a:r>
            <a:r>
              <a:rPr lang="zh-CN" altLang="en-US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展望）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05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创新</a:t>
            </a:r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&amp;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借鉴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34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9" name="Freeform 68"/>
          <p:cNvSpPr/>
          <p:nvPr>
            <p:custDataLst>
              <p:tags r:id="rId4"/>
            </p:custDataLst>
          </p:nvPr>
        </p:nvSpPr>
        <p:spPr>
          <a:xfrm>
            <a:off x="2042304" y="208474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4" rIns="73814" bIns="73816" numCol="1" spcCol="1270" anchor="ctr" anchorCtr="0">
            <a:noAutofit/>
          </a:bodyPr>
          <a:lstStyle/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1" name="Freeform 70"/>
          <p:cNvSpPr/>
          <p:nvPr>
            <p:custDataLst>
              <p:tags r:id="rId5"/>
            </p:custDataLst>
          </p:nvPr>
        </p:nvSpPr>
        <p:spPr>
          <a:xfrm>
            <a:off x="2042304" y="350983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Freeform 72"/>
          <p:cNvSpPr/>
          <p:nvPr>
            <p:custDataLst>
              <p:tags r:id="rId6"/>
            </p:custDataLst>
          </p:nvPr>
        </p:nvSpPr>
        <p:spPr>
          <a:xfrm>
            <a:off x="2042304" y="493492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Freeform 45"/>
          <p:cNvSpPr/>
          <p:nvPr>
            <p:custDataLst>
              <p:tags r:id="rId7"/>
            </p:custDataLst>
          </p:nvPr>
        </p:nvSpPr>
        <p:spPr>
          <a:xfrm flipH="1">
            <a:off x="6729378" y="208474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4" rIns="73814" bIns="73816" numCol="1" spcCol="1270" anchor="ctr" anchorCtr="0">
            <a:noAutofit/>
          </a:bodyPr>
          <a:lstStyle/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" name="Freeform 62"/>
          <p:cNvSpPr/>
          <p:nvPr>
            <p:custDataLst>
              <p:tags r:id="rId8"/>
            </p:custDataLst>
          </p:nvPr>
        </p:nvSpPr>
        <p:spPr>
          <a:xfrm flipH="1">
            <a:off x="6729378" y="350983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5" name="Freeform 64"/>
          <p:cNvSpPr/>
          <p:nvPr>
            <p:custDataLst>
              <p:tags r:id="rId9"/>
            </p:custDataLst>
          </p:nvPr>
        </p:nvSpPr>
        <p:spPr>
          <a:xfrm flipH="1">
            <a:off x="6729378" y="493492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  <a:p>
            <a:pPr marL="321310" lvl="1" indent="-321310" defTabSz="1375410">
              <a:lnSpc>
                <a:spcPct val="120000"/>
              </a:lnSpc>
              <a:spcAft>
                <a:spcPct val="15000"/>
              </a:spcAft>
              <a:buChar char="•"/>
            </a:pPr>
            <a:endParaRPr lang="en-US" sz="800" dirty="0"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Left-Right Arrow 61"/>
          <p:cNvSpPr/>
          <p:nvPr>
            <p:custDataLst>
              <p:tags r:id="rId10"/>
            </p:custDataLst>
          </p:nvPr>
        </p:nvSpPr>
        <p:spPr>
          <a:xfrm>
            <a:off x="5605433" y="2437964"/>
            <a:ext cx="1018682" cy="403231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66" name="Left-Right Arrow 65"/>
          <p:cNvSpPr/>
          <p:nvPr>
            <p:custDataLst>
              <p:tags r:id="rId11"/>
            </p:custDataLst>
          </p:nvPr>
        </p:nvSpPr>
        <p:spPr>
          <a:xfrm>
            <a:off x="5605433" y="3863054"/>
            <a:ext cx="1018682" cy="403231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67" name="Left-Right Arrow 66"/>
          <p:cNvSpPr/>
          <p:nvPr>
            <p:custDataLst>
              <p:tags r:id="rId12"/>
            </p:custDataLst>
          </p:nvPr>
        </p:nvSpPr>
        <p:spPr>
          <a:xfrm>
            <a:off x="5605433" y="5288144"/>
            <a:ext cx="1018682" cy="403231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20" name="Text Placeholder 3"/>
          <p:cNvSpPr txBox="1"/>
          <p:nvPr>
            <p:custDataLst>
              <p:tags r:id="rId13"/>
            </p:custDataLst>
          </p:nvPr>
        </p:nvSpPr>
        <p:spPr>
          <a:xfrm>
            <a:off x="2759330" y="2289309"/>
            <a:ext cx="2362794" cy="63817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75">
              <a:lnSpc>
                <a:spcPct val="120000"/>
              </a:lnSpc>
              <a:spcBef>
                <a:spcPct val="20000"/>
              </a:spcBef>
              <a:defRPr/>
            </a:pPr>
            <a:r>
              <a:rPr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该文章采用了……思路，</a:t>
            </a:r>
          </a:p>
          <a:p>
            <a:pPr algn="l" defTabSz="1285875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……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75" name="Freeform 45"/>
          <p:cNvSpPr>
            <a:spLocks noEditPoints="1"/>
          </p:cNvSpPr>
          <p:nvPr>
            <p:custDataLst>
              <p:tags r:id="rId14"/>
            </p:custDataLst>
          </p:nvPr>
        </p:nvSpPr>
        <p:spPr bwMode="auto">
          <a:xfrm>
            <a:off x="2202277" y="2456696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78" name="Text Placeholder 3"/>
          <p:cNvSpPr txBox="1"/>
          <p:nvPr>
            <p:custDataLst>
              <p:tags r:id="rId15"/>
            </p:custDataLst>
          </p:nvPr>
        </p:nvSpPr>
        <p:spPr>
          <a:xfrm>
            <a:off x="2759330" y="3709782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7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21" name="Freeform 45"/>
          <p:cNvSpPr>
            <a:spLocks noEditPoints="1"/>
          </p:cNvSpPr>
          <p:nvPr>
            <p:custDataLst>
              <p:tags r:id="rId16"/>
            </p:custDataLst>
          </p:nvPr>
        </p:nvSpPr>
        <p:spPr bwMode="auto">
          <a:xfrm>
            <a:off x="2202277" y="3877169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22" name="Text Placeholder 3"/>
          <p:cNvSpPr txBox="1"/>
          <p:nvPr>
            <p:custDataLst>
              <p:tags r:id="rId17"/>
            </p:custDataLst>
          </p:nvPr>
        </p:nvSpPr>
        <p:spPr>
          <a:xfrm>
            <a:off x="2759330" y="5147034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7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24" name="Freeform 45"/>
          <p:cNvSpPr>
            <a:spLocks noEditPoints="1"/>
          </p:cNvSpPr>
          <p:nvPr>
            <p:custDataLst>
              <p:tags r:id="rId18"/>
            </p:custDataLst>
          </p:nvPr>
        </p:nvSpPr>
        <p:spPr bwMode="auto">
          <a:xfrm>
            <a:off x="2202277" y="5314421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84" name="Freeform 45"/>
          <p:cNvSpPr>
            <a:spLocks noEditPoints="1"/>
          </p:cNvSpPr>
          <p:nvPr>
            <p:custDataLst>
              <p:tags r:id="rId19"/>
            </p:custDataLst>
          </p:nvPr>
        </p:nvSpPr>
        <p:spPr bwMode="auto">
          <a:xfrm>
            <a:off x="9506613" y="2456696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87" name="Text Placeholder 3"/>
          <p:cNvSpPr txBox="1"/>
          <p:nvPr>
            <p:custDataLst>
              <p:tags r:id="rId20"/>
            </p:custDataLst>
          </p:nvPr>
        </p:nvSpPr>
        <p:spPr>
          <a:xfrm>
            <a:off x="7045343" y="2289309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8587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90" name="Freeform 45"/>
          <p:cNvSpPr>
            <a:spLocks noEditPoints="1"/>
          </p:cNvSpPr>
          <p:nvPr>
            <p:custDataLst>
              <p:tags r:id="rId21"/>
            </p:custDataLst>
          </p:nvPr>
        </p:nvSpPr>
        <p:spPr bwMode="auto">
          <a:xfrm>
            <a:off x="9506613" y="3877169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1" name="Text Placeholder 3"/>
          <p:cNvSpPr txBox="1"/>
          <p:nvPr>
            <p:custDataLst>
              <p:tags r:id="rId22"/>
            </p:custDataLst>
          </p:nvPr>
        </p:nvSpPr>
        <p:spPr>
          <a:xfrm>
            <a:off x="7045343" y="3709782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8587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92" name="Freeform 45"/>
          <p:cNvSpPr>
            <a:spLocks noEditPoints="1"/>
          </p:cNvSpPr>
          <p:nvPr>
            <p:custDataLst>
              <p:tags r:id="rId23"/>
            </p:custDataLst>
          </p:nvPr>
        </p:nvSpPr>
        <p:spPr bwMode="auto">
          <a:xfrm>
            <a:off x="9506613" y="5327233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3" name="Text Placeholder 3"/>
          <p:cNvSpPr txBox="1"/>
          <p:nvPr>
            <p:custDataLst>
              <p:tags r:id="rId24"/>
            </p:custDataLst>
          </p:nvPr>
        </p:nvSpPr>
        <p:spPr>
          <a:xfrm>
            <a:off x="7045343" y="5159846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8587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68" name="Rounded Rectangle 67"/>
          <p:cNvSpPr/>
          <p:nvPr>
            <p:custDataLst>
              <p:tags r:id="rId25"/>
            </p:custDataLst>
          </p:nvPr>
        </p:nvSpPr>
        <p:spPr>
          <a:xfrm>
            <a:off x="621806" y="2005260"/>
            <a:ext cx="1431664" cy="127683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3200" b="1">
                <a:sym typeface="Arial" panose="020B0604020202020204" pitchFamily="34" charset="0"/>
              </a:rPr>
              <a:t>01</a:t>
            </a:r>
          </a:p>
        </p:txBody>
      </p:sp>
      <p:sp>
        <p:nvSpPr>
          <p:cNvPr id="70" name="Rounded Rectangle 69"/>
          <p:cNvSpPr/>
          <p:nvPr>
            <p:custDataLst>
              <p:tags r:id="rId26"/>
            </p:custDataLst>
          </p:nvPr>
        </p:nvSpPr>
        <p:spPr>
          <a:xfrm>
            <a:off x="621806" y="3430353"/>
            <a:ext cx="1431664" cy="127682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3200" b="1">
                <a:sym typeface="Arial" panose="020B0604020202020204" pitchFamily="34" charset="0"/>
              </a:rPr>
              <a:t>02</a:t>
            </a:r>
          </a:p>
        </p:txBody>
      </p:sp>
      <p:sp>
        <p:nvSpPr>
          <p:cNvPr id="72" name="Rounded Rectangle 71"/>
          <p:cNvSpPr/>
          <p:nvPr>
            <p:custDataLst>
              <p:tags r:id="rId27"/>
            </p:custDataLst>
          </p:nvPr>
        </p:nvSpPr>
        <p:spPr>
          <a:xfrm>
            <a:off x="621806" y="4855444"/>
            <a:ext cx="1431664" cy="127682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3200" b="1">
                <a:sym typeface="Arial" panose="020B0604020202020204" pitchFamily="34" charset="0"/>
              </a:rPr>
              <a:t>03</a:t>
            </a:r>
          </a:p>
        </p:txBody>
      </p:sp>
      <p:sp>
        <p:nvSpPr>
          <p:cNvPr id="45" name="Rounded Rectangle 44"/>
          <p:cNvSpPr/>
          <p:nvPr>
            <p:custDataLst>
              <p:tags r:id="rId28"/>
            </p:custDataLst>
          </p:nvPr>
        </p:nvSpPr>
        <p:spPr>
          <a:xfrm flipH="1">
            <a:off x="10119480" y="2005260"/>
            <a:ext cx="1431664" cy="1276830"/>
          </a:xfrm>
          <a:prstGeom prst="round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3200" b="1">
                <a:sym typeface="Arial" panose="020B0604020202020204" pitchFamily="34" charset="0"/>
              </a:rPr>
              <a:t>01</a:t>
            </a:r>
          </a:p>
        </p:txBody>
      </p:sp>
      <p:sp>
        <p:nvSpPr>
          <p:cNvPr id="48" name="Rounded Rectangle 47"/>
          <p:cNvSpPr/>
          <p:nvPr>
            <p:custDataLst>
              <p:tags r:id="rId29"/>
            </p:custDataLst>
          </p:nvPr>
        </p:nvSpPr>
        <p:spPr>
          <a:xfrm flipH="1">
            <a:off x="10119480" y="3430353"/>
            <a:ext cx="1431664" cy="1276827"/>
          </a:xfrm>
          <a:prstGeom prst="round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3200" b="1">
                <a:sym typeface="Arial" panose="020B0604020202020204" pitchFamily="34" charset="0"/>
              </a:rPr>
              <a:t>02</a:t>
            </a:r>
          </a:p>
        </p:txBody>
      </p:sp>
      <p:sp>
        <p:nvSpPr>
          <p:cNvPr id="64" name="Rounded Rectangle 63"/>
          <p:cNvSpPr/>
          <p:nvPr>
            <p:custDataLst>
              <p:tags r:id="rId30"/>
            </p:custDataLst>
          </p:nvPr>
        </p:nvSpPr>
        <p:spPr>
          <a:xfrm flipH="1">
            <a:off x="10119480" y="4855444"/>
            <a:ext cx="1431664" cy="1276827"/>
          </a:xfrm>
          <a:prstGeom prst="round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 sz="3200" b="1">
                <a:sym typeface="Arial" panose="020B0604020202020204" pitchFamily="34" charset="0"/>
              </a:rPr>
              <a:t>03</a:t>
            </a:r>
          </a:p>
        </p:txBody>
      </p:sp>
      <p:sp>
        <p:nvSpPr>
          <p:cNvPr id="27" name="文本框 26"/>
          <p:cNvSpPr txBox="1"/>
          <p:nvPr>
            <p:custDataLst>
              <p:tags r:id="rId31"/>
            </p:custDataLst>
          </p:nvPr>
        </p:nvSpPr>
        <p:spPr>
          <a:xfrm>
            <a:off x="594995" y="1296035"/>
            <a:ext cx="3399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创新点</a:t>
            </a:r>
          </a:p>
        </p:txBody>
      </p:sp>
      <p:sp>
        <p:nvSpPr>
          <p:cNvPr id="30" name="文本框 29"/>
          <p:cNvSpPr txBox="1"/>
          <p:nvPr>
            <p:custDataLst>
              <p:tags r:id="rId32"/>
            </p:custDataLst>
          </p:nvPr>
        </p:nvSpPr>
        <p:spPr>
          <a:xfrm>
            <a:off x="8178800" y="1292225"/>
            <a:ext cx="33991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借鉴点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9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2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bldLvl="0" animBg="1"/>
      <p:bldP spid="71" grpId="0" bldLvl="0" animBg="1"/>
      <p:bldP spid="73" grpId="0" bldLvl="0" animBg="1"/>
      <p:bldP spid="46" grpId="0" bldLvl="0" animBg="1"/>
      <p:bldP spid="63" grpId="0" bldLvl="0" animBg="1"/>
      <p:bldP spid="65" grpId="0" bldLvl="0" animBg="1"/>
      <p:bldP spid="62" grpId="0" bldLvl="0" animBg="1"/>
      <p:bldP spid="66" grpId="0" bldLvl="0" animBg="1"/>
      <p:bldP spid="67" grpId="0" bldLvl="0" animBg="1"/>
      <p:bldP spid="20" grpId="0"/>
      <p:bldP spid="75" grpId="0" bldLvl="0" animBg="1"/>
      <p:bldP spid="78" grpId="0"/>
      <p:bldP spid="21" grpId="0" bldLvl="0" animBg="1"/>
      <p:bldP spid="22" grpId="0"/>
      <p:bldP spid="24" grpId="0" bldLvl="0" animBg="1"/>
      <p:bldP spid="84" grpId="0" bldLvl="0" animBg="1"/>
      <p:bldP spid="87" grpId="0"/>
      <p:bldP spid="90" grpId="0" bldLvl="0" animBg="1"/>
      <p:bldP spid="91" grpId="0"/>
      <p:bldP spid="92" grpId="0" bldLvl="0" animBg="1"/>
      <p:bldP spid="93" grpId="0"/>
      <p:bldP spid="68" grpId="0" bldLvl="0" animBg="1"/>
      <p:bldP spid="70" grpId="0" bldLvl="0" animBg="1"/>
      <p:bldP spid="72" grpId="0" bldLvl="0" animBg="1"/>
      <p:bldP spid="45" grpId="0" bldLvl="0" animBg="1"/>
      <p:bldP spid="48" grpId="0" bldLvl="0" animBg="1"/>
      <p:bldP spid="64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66230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06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后续改进方向（现有实验）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351110" y="1773555"/>
            <a:ext cx="191886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000" b="1">
                <a:solidFill>
                  <a:srgbClr val="2863C7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方向2</a:t>
            </a:r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358044" y="2130515"/>
            <a:ext cx="2887281" cy="1172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>
                <a:solidFill>
                  <a:prstClr val="black"/>
                </a:solidFill>
                <a:latin typeface="Adobe Arabic"/>
                <a:ea typeface="微软雅黑" panose="020B0503020204020204" charset="-122"/>
                <a:cs typeface="+mn-ea"/>
                <a:sym typeface="+mn-lt"/>
              </a:rPr>
              <a:t>点击输入简要文字内容，文字内容需概括精炼，不用多余的文字修饰。点击输入简要文字内容，文字内容需概括精炼，不用多余的文字修饰。</a:t>
            </a: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8351110" y="3741630"/>
            <a:ext cx="191886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000" b="1">
                <a:solidFill>
                  <a:srgbClr val="2863C7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方向4</a:t>
            </a: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8358044" y="4098590"/>
            <a:ext cx="2887281" cy="1172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>
                <a:solidFill>
                  <a:prstClr val="black"/>
                </a:solidFill>
                <a:latin typeface="Adobe Arabic"/>
                <a:ea typeface="微软雅黑" panose="020B0503020204020204" charset="-122"/>
                <a:cs typeface="+mn-ea"/>
                <a:sym typeface="+mn-lt"/>
              </a:rPr>
              <a:t>点击输入简要文字内容，文字内容需概括精炼，不用多余的文字修饰。点击输入简要文字内容，文字内容需概括精炼，不用多余的文字修饰。</a:t>
            </a:r>
          </a:p>
        </p:txBody>
      </p:sp>
      <p:sp>
        <p:nvSpPr>
          <p:cNvPr id="11" name="文本框 10"/>
          <p:cNvSpPr txBox="1"/>
          <p:nvPr>
            <p:custDataLst>
              <p:tags r:id="rId8"/>
            </p:custDataLst>
          </p:nvPr>
        </p:nvSpPr>
        <p:spPr>
          <a:xfrm>
            <a:off x="1997858" y="3741630"/>
            <a:ext cx="191886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buClrTx/>
              <a:buSzTx/>
              <a:buFontTx/>
            </a:pPr>
            <a:r>
              <a:rPr lang="zh-CN" altLang="en-US" sz="2000" b="1">
                <a:solidFill>
                  <a:srgbClr val="2863C7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方向3</a:t>
            </a:r>
          </a:p>
        </p:txBody>
      </p:sp>
      <p:sp>
        <p:nvSpPr>
          <p:cNvPr id="12" name="文本框 11"/>
          <p:cNvSpPr txBox="1"/>
          <p:nvPr>
            <p:custDataLst>
              <p:tags r:id="rId9"/>
            </p:custDataLst>
          </p:nvPr>
        </p:nvSpPr>
        <p:spPr>
          <a:xfrm>
            <a:off x="1029446" y="4098590"/>
            <a:ext cx="2887281" cy="1172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>
                <a:solidFill>
                  <a:prstClr val="black"/>
                </a:solidFill>
                <a:latin typeface="Adobe Arabic"/>
                <a:ea typeface="微软雅黑" panose="020B0503020204020204" charset="-122"/>
                <a:cs typeface="+mn-ea"/>
                <a:sym typeface="+mn-lt"/>
              </a:rPr>
              <a:t>点击输入简要文字内容，文字内容需概括精炼，不用多余的文字修饰。点击输入简要文字内容，文字内容需概括精炼不用多余的文字修饰</a:t>
            </a:r>
          </a:p>
        </p:txBody>
      </p:sp>
      <p:sp>
        <p:nvSpPr>
          <p:cNvPr id="13" name="文本框 12"/>
          <p:cNvSpPr txBox="1"/>
          <p:nvPr>
            <p:custDataLst>
              <p:tags r:id="rId10"/>
            </p:custDataLst>
          </p:nvPr>
        </p:nvSpPr>
        <p:spPr>
          <a:xfrm>
            <a:off x="1997858" y="1773555"/>
            <a:ext cx="191886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>
                <a:solidFill>
                  <a:srgbClr val="2863C7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方向</a:t>
            </a:r>
            <a:r>
              <a:rPr lang="en-US" altLang="zh-CN" sz="2000" b="1">
                <a:solidFill>
                  <a:srgbClr val="2863C7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1</a:t>
            </a:r>
          </a:p>
        </p:txBody>
      </p:sp>
      <p:sp>
        <p:nvSpPr>
          <p:cNvPr id="14" name="文本框 13"/>
          <p:cNvSpPr txBox="1"/>
          <p:nvPr>
            <p:custDataLst>
              <p:tags r:id="rId11"/>
            </p:custDataLst>
          </p:nvPr>
        </p:nvSpPr>
        <p:spPr>
          <a:xfrm>
            <a:off x="1029446" y="2130515"/>
            <a:ext cx="2887281" cy="1172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prstClr val="black"/>
                </a:solidFill>
                <a:latin typeface="Adobe Arabic"/>
                <a:ea typeface="微软雅黑" panose="020B0503020204020204" charset="-122"/>
                <a:cs typeface="+mn-ea"/>
                <a:sym typeface="+mn-lt"/>
              </a:rPr>
              <a:t>点击输入简要文字内容，文字内容需概括精炼，不用多余的文字修饰。点击输入简要文字内容，文字内容需概括精炼不用多余的文字修饰</a:t>
            </a:r>
          </a:p>
        </p:txBody>
      </p:sp>
      <p:grpSp>
        <p:nvGrpSpPr>
          <p:cNvPr id="15" name="组合 14"/>
          <p:cNvGrpSpPr/>
          <p:nvPr>
            <p:custDataLst>
              <p:tags r:id="rId12"/>
            </p:custDataLst>
          </p:nvPr>
        </p:nvGrpSpPr>
        <p:grpSpPr>
          <a:xfrm>
            <a:off x="4200208" y="1708785"/>
            <a:ext cx="1733550" cy="1733550"/>
            <a:chOff x="4173538" y="1695450"/>
            <a:chExt cx="1733550" cy="1733550"/>
          </a:xfrm>
          <a:solidFill>
            <a:srgbClr val="0B4189"/>
          </a:solidFill>
        </p:grpSpPr>
        <p:grpSp>
          <p:nvGrpSpPr>
            <p:cNvPr id="16" name="组合 15"/>
            <p:cNvGrpSpPr/>
            <p:nvPr/>
          </p:nvGrpSpPr>
          <p:grpSpPr>
            <a:xfrm>
              <a:off x="4173538" y="1695450"/>
              <a:ext cx="1733550" cy="1733550"/>
              <a:chOff x="4173538" y="1695450"/>
              <a:chExt cx="1733550" cy="1733550"/>
            </a:xfrm>
            <a:grpFill/>
          </p:grpSpPr>
          <p:sp>
            <p:nvSpPr>
              <p:cNvPr id="18" name="矩形: 圆角 17"/>
              <p:cNvSpPr/>
              <p:nvPr>
                <p:custDataLst>
                  <p:tags r:id="rId26"/>
                </p:custDataLst>
              </p:nvPr>
            </p:nvSpPr>
            <p:spPr>
              <a:xfrm>
                <a:off x="4173538" y="1695450"/>
                <a:ext cx="1733550" cy="1733550"/>
              </a:xfrm>
              <a:prstGeom prst="round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dobe Arabic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9" name="矩形: 圆角 18"/>
              <p:cNvSpPr/>
              <p:nvPr>
                <p:custDataLst>
                  <p:tags r:id="rId27"/>
                </p:custDataLst>
              </p:nvPr>
            </p:nvSpPr>
            <p:spPr>
              <a:xfrm>
                <a:off x="4238308" y="1760220"/>
                <a:ext cx="1604010" cy="1604010"/>
              </a:xfrm>
              <a:prstGeom prst="roundRect">
                <a:avLst/>
              </a:prstGeom>
              <a:grpFill/>
              <a:ln w="3175" cap="flat" cmpd="sng" algn="ctr">
                <a:solidFill>
                  <a:sysClr val="window" lastClr="FFFFFF">
                    <a:alpha val="52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dobe Arabic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7" name="presentation_161278"/>
            <p:cNvSpPr>
              <a:spLocks noChangeAspect="1"/>
            </p:cNvSpPr>
            <p:nvPr>
              <p:custDataLst>
                <p:tags r:id="rId25"/>
              </p:custDataLst>
            </p:nvPr>
          </p:nvSpPr>
          <p:spPr bwMode="auto">
            <a:xfrm>
              <a:off x="4735470" y="2257879"/>
              <a:ext cx="609685" cy="608691"/>
            </a:xfrm>
            <a:custGeom>
              <a:avLst/>
              <a:gdLst>
                <a:gd name="connsiteX0" fmla="*/ 495878 w 606580"/>
                <a:gd name="connsiteY0" fmla="*/ 503837 h 605592"/>
                <a:gd name="connsiteX1" fmla="*/ 589770 w 606580"/>
                <a:gd name="connsiteY1" fmla="*/ 503837 h 605592"/>
                <a:gd name="connsiteX2" fmla="*/ 606580 w 606580"/>
                <a:gd name="connsiteY2" fmla="*/ 520611 h 605592"/>
                <a:gd name="connsiteX3" fmla="*/ 606580 w 606580"/>
                <a:gd name="connsiteY3" fmla="*/ 605592 h 605592"/>
                <a:gd name="connsiteX4" fmla="*/ 479068 w 606580"/>
                <a:gd name="connsiteY4" fmla="*/ 605592 h 605592"/>
                <a:gd name="connsiteX5" fmla="*/ 479068 w 606580"/>
                <a:gd name="connsiteY5" fmla="*/ 520611 h 605592"/>
                <a:gd name="connsiteX6" fmla="*/ 495878 w 606580"/>
                <a:gd name="connsiteY6" fmla="*/ 503837 h 605592"/>
                <a:gd name="connsiteX7" fmla="*/ 336112 w 606580"/>
                <a:gd name="connsiteY7" fmla="*/ 503837 h 605592"/>
                <a:gd name="connsiteX8" fmla="*/ 429975 w 606580"/>
                <a:gd name="connsiteY8" fmla="*/ 503837 h 605592"/>
                <a:gd name="connsiteX9" fmla="*/ 447243 w 606580"/>
                <a:gd name="connsiteY9" fmla="*/ 520611 h 605592"/>
                <a:gd name="connsiteX10" fmla="*/ 447243 w 606580"/>
                <a:gd name="connsiteY10" fmla="*/ 605592 h 605592"/>
                <a:gd name="connsiteX11" fmla="*/ 319308 w 606580"/>
                <a:gd name="connsiteY11" fmla="*/ 605592 h 605592"/>
                <a:gd name="connsiteX12" fmla="*/ 319308 w 606580"/>
                <a:gd name="connsiteY12" fmla="*/ 520611 h 605592"/>
                <a:gd name="connsiteX13" fmla="*/ 336112 w 606580"/>
                <a:gd name="connsiteY13" fmla="*/ 503837 h 605592"/>
                <a:gd name="connsiteX14" fmla="*/ 176776 w 606580"/>
                <a:gd name="connsiteY14" fmla="*/ 503837 h 605592"/>
                <a:gd name="connsiteX15" fmla="*/ 270639 w 606580"/>
                <a:gd name="connsiteY15" fmla="*/ 503837 h 605592"/>
                <a:gd name="connsiteX16" fmla="*/ 287907 w 606580"/>
                <a:gd name="connsiteY16" fmla="*/ 520611 h 605592"/>
                <a:gd name="connsiteX17" fmla="*/ 287907 w 606580"/>
                <a:gd name="connsiteY17" fmla="*/ 605592 h 605592"/>
                <a:gd name="connsiteX18" fmla="*/ 159972 w 606580"/>
                <a:gd name="connsiteY18" fmla="*/ 605592 h 605592"/>
                <a:gd name="connsiteX19" fmla="*/ 159972 w 606580"/>
                <a:gd name="connsiteY19" fmla="*/ 520611 h 605592"/>
                <a:gd name="connsiteX20" fmla="*/ 176776 w 606580"/>
                <a:gd name="connsiteY20" fmla="*/ 503837 h 605592"/>
                <a:gd name="connsiteX21" fmla="*/ 16801 w 606580"/>
                <a:gd name="connsiteY21" fmla="*/ 503837 h 605592"/>
                <a:gd name="connsiteX22" fmla="*/ 111112 w 606580"/>
                <a:gd name="connsiteY22" fmla="*/ 503837 h 605592"/>
                <a:gd name="connsiteX23" fmla="*/ 128006 w 606580"/>
                <a:gd name="connsiteY23" fmla="*/ 520611 h 605592"/>
                <a:gd name="connsiteX24" fmla="*/ 128006 w 606580"/>
                <a:gd name="connsiteY24" fmla="*/ 605592 h 605592"/>
                <a:gd name="connsiteX25" fmla="*/ 0 w 606580"/>
                <a:gd name="connsiteY25" fmla="*/ 605592 h 605592"/>
                <a:gd name="connsiteX26" fmla="*/ 0 w 606580"/>
                <a:gd name="connsiteY26" fmla="*/ 520611 h 605592"/>
                <a:gd name="connsiteX27" fmla="*/ 16801 w 606580"/>
                <a:gd name="connsiteY27" fmla="*/ 503837 h 605592"/>
                <a:gd name="connsiteX28" fmla="*/ 542577 w 606580"/>
                <a:gd name="connsiteY28" fmla="*/ 393120 h 605592"/>
                <a:gd name="connsiteX29" fmla="*/ 580541 w 606580"/>
                <a:gd name="connsiteY29" fmla="*/ 431084 h 605592"/>
                <a:gd name="connsiteX30" fmla="*/ 542577 w 606580"/>
                <a:gd name="connsiteY30" fmla="*/ 469048 h 605592"/>
                <a:gd name="connsiteX31" fmla="*/ 504613 w 606580"/>
                <a:gd name="connsiteY31" fmla="*/ 431084 h 605592"/>
                <a:gd name="connsiteX32" fmla="*/ 542577 w 606580"/>
                <a:gd name="connsiteY32" fmla="*/ 393120 h 605592"/>
                <a:gd name="connsiteX33" fmla="*/ 383276 w 606580"/>
                <a:gd name="connsiteY33" fmla="*/ 393120 h 605592"/>
                <a:gd name="connsiteX34" fmla="*/ 421276 w 606580"/>
                <a:gd name="connsiteY34" fmla="*/ 431084 h 605592"/>
                <a:gd name="connsiteX35" fmla="*/ 383276 w 606580"/>
                <a:gd name="connsiteY35" fmla="*/ 469048 h 605592"/>
                <a:gd name="connsiteX36" fmla="*/ 345276 w 606580"/>
                <a:gd name="connsiteY36" fmla="*/ 431084 h 605592"/>
                <a:gd name="connsiteX37" fmla="*/ 383276 w 606580"/>
                <a:gd name="connsiteY37" fmla="*/ 393120 h 605592"/>
                <a:gd name="connsiteX38" fmla="*/ 223340 w 606580"/>
                <a:gd name="connsiteY38" fmla="*/ 393120 h 605592"/>
                <a:gd name="connsiteX39" fmla="*/ 261375 w 606580"/>
                <a:gd name="connsiteY39" fmla="*/ 431084 h 605592"/>
                <a:gd name="connsiteX40" fmla="*/ 223340 w 606580"/>
                <a:gd name="connsiteY40" fmla="*/ 469048 h 605592"/>
                <a:gd name="connsiteX41" fmla="*/ 185305 w 606580"/>
                <a:gd name="connsiteY41" fmla="*/ 431084 h 605592"/>
                <a:gd name="connsiteX42" fmla="*/ 223340 w 606580"/>
                <a:gd name="connsiteY42" fmla="*/ 393120 h 605592"/>
                <a:gd name="connsiteX43" fmla="*/ 64003 w 606580"/>
                <a:gd name="connsiteY43" fmla="*/ 393120 h 605592"/>
                <a:gd name="connsiteX44" fmla="*/ 102038 w 606580"/>
                <a:gd name="connsiteY44" fmla="*/ 431084 h 605592"/>
                <a:gd name="connsiteX45" fmla="*/ 64003 w 606580"/>
                <a:gd name="connsiteY45" fmla="*/ 469048 h 605592"/>
                <a:gd name="connsiteX46" fmla="*/ 25968 w 606580"/>
                <a:gd name="connsiteY46" fmla="*/ 431084 h 605592"/>
                <a:gd name="connsiteX47" fmla="*/ 64003 w 606580"/>
                <a:gd name="connsiteY47" fmla="*/ 393120 h 605592"/>
                <a:gd name="connsiteX48" fmla="*/ 454971 w 606580"/>
                <a:gd name="connsiteY48" fmla="*/ 198500 h 605592"/>
                <a:gd name="connsiteX49" fmla="*/ 606580 w 606580"/>
                <a:gd name="connsiteY49" fmla="*/ 349933 h 605592"/>
                <a:gd name="connsiteX50" fmla="*/ 303361 w 606580"/>
                <a:gd name="connsiteY50" fmla="*/ 349933 h 605592"/>
                <a:gd name="connsiteX51" fmla="*/ 454971 w 606580"/>
                <a:gd name="connsiteY51" fmla="*/ 198500 h 605592"/>
                <a:gd name="connsiteX52" fmla="*/ 214636 w 606580"/>
                <a:gd name="connsiteY52" fmla="*/ 68682 h 605592"/>
                <a:gd name="connsiteX53" fmla="*/ 202103 w 606580"/>
                <a:gd name="connsiteY53" fmla="*/ 81195 h 605592"/>
                <a:gd name="connsiteX54" fmla="*/ 214636 w 606580"/>
                <a:gd name="connsiteY54" fmla="*/ 93708 h 605592"/>
                <a:gd name="connsiteX55" fmla="*/ 220949 w 606580"/>
                <a:gd name="connsiteY55" fmla="*/ 93708 h 605592"/>
                <a:gd name="connsiteX56" fmla="*/ 233482 w 606580"/>
                <a:gd name="connsiteY56" fmla="*/ 81195 h 605592"/>
                <a:gd name="connsiteX57" fmla="*/ 220949 w 606580"/>
                <a:gd name="connsiteY57" fmla="*/ 68682 h 605592"/>
                <a:gd name="connsiteX58" fmla="*/ 136190 w 606580"/>
                <a:gd name="connsiteY58" fmla="*/ 68219 h 605592"/>
                <a:gd name="connsiteX59" fmla="*/ 123657 w 606580"/>
                <a:gd name="connsiteY59" fmla="*/ 80732 h 605592"/>
                <a:gd name="connsiteX60" fmla="*/ 136190 w 606580"/>
                <a:gd name="connsiteY60" fmla="*/ 93152 h 605592"/>
                <a:gd name="connsiteX61" fmla="*/ 142503 w 606580"/>
                <a:gd name="connsiteY61" fmla="*/ 93152 h 605592"/>
                <a:gd name="connsiteX62" fmla="*/ 154943 w 606580"/>
                <a:gd name="connsiteY62" fmla="*/ 80732 h 605592"/>
                <a:gd name="connsiteX63" fmla="*/ 142503 w 606580"/>
                <a:gd name="connsiteY63" fmla="*/ 68219 h 605592"/>
                <a:gd name="connsiteX64" fmla="*/ 58208 w 606580"/>
                <a:gd name="connsiteY64" fmla="*/ 68219 h 605592"/>
                <a:gd name="connsiteX65" fmla="*/ 45675 w 606580"/>
                <a:gd name="connsiteY65" fmla="*/ 80732 h 605592"/>
                <a:gd name="connsiteX66" fmla="*/ 58208 w 606580"/>
                <a:gd name="connsiteY66" fmla="*/ 93152 h 605592"/>
                <a:gd name="connsiteX67" fmla="*/ 64521 w 606580"/>
                <a:gd name="connsiteY67" fmla="*/ 93152 h 605592"/>
                <a:gd name="connsiteX68" fmla="*/ 76961 w 606580"/>
                <a:gd name="connsiteY68" fmla="*/ 80732 h 605592"/>
                <a:gd name="connsiteX69" fmla="*/ 64521 w 606580"/>
                <a:gd name="connsiteY69" fmla="*/ 68219 h 605592"/>
                <a:gd name="connsiteX70" fmla="*/ 454935 w 606580"/>
                <a:gd name="connsiteY70" fmla="*/ 42339 h 605592"/>
                <a:gd name="connsiteX71" fmla="*/ 518444 w 606580"/>
                <a:gd name="connsiteY71" fmla="*/ 105742 h 605592"/>
                <a:gd name="connsiteX72" fmla="*/ 454935 w 606580"/>
                <a:gd name="connsiteY72" fmla="*/ 169145 h 605592"/>
                <a:gd name="connsiteX73" fmla="*/ 391426 w 606580"/>
                <a:gd name="connsiteY73" fmla="*/ 105742 h 605592"/>
                <a:gd name="connsiteX74" fmla="*/ 454935 w 606580"/>
                <a:gd name="connsiteY74" fmla="*/ 42339 h 605592"/>
                <a:gd name="connsiteX75" fmla="*/ 0 w 606580"/>
                <a:gd name="connsiteY75" fmla="*/ 0 h 605592"/>
                <a:gd name="connsiteX76" fmla="*/ 279157 w 606580"/>
                <a:gd name="connsiteY76" fmla="*/ 0 h 605592"/>
                <a:gd name="connsiteX77" fmla="*/ 279157 w 606580"/>
                <a:gd name="connsiteY77" fmla="*/ 161927 h 605592"/>
                <a:gd name="connsiteX78" fmla="*/ 240630 w 606580"/>
                <a:gd name="connsiteY78" fmla="*/ 161927 h 605592"/>
                <a:gd name="connsiteX79" fmla="*/ 240630 w 606580"/>
                <a:gd name="connsiteY79" fmla="*/ 222916 h 605592"/>
                <a:gd name="connsiteX80" fmla="*/ 176667 w 606580"/>
                <a:gd name="connsiteY80" fmla="*/ 162020 h 605592"/>
                <a:gd name="connsiteX81" fmla="*/ 0 w 606580"/>
                <a:gd name="connsiteY81" fmla="*/ 16202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606580" h="605592">
                  <a:moveTo>
                    <a:pt x="495878" y="503837"/>
                  </a:moveTo>
                  <a:lnTo>
                    <a:pt x="589770" y="503837"/>
                  </a:lnTo>
                  <a:cubicBezTo>
                    <a:pt x="598965" y="503837"/>
                    <a:pt x="606580" y="511436"/>
                    <a:pt x="606580" y="520611"/>
                  </a:cubicBezTo>
                  <a:lnTo>
                    <a:pt x="606580" y="605592"/>
                  </a:lnTo>
                  <a:lnTo>
                    <a:pt x="479068" y="605592"/>
                  </a:lnTo>
                  <a:lnTo>
                    <a:pt x="479068" y="520611"/>
                  </a:lnTo>
                  <a:cubicBezTo>
                    <a:pt x="479068" y="511436"/>
                    <a:pt x="486219" y="503837"/>
                    <a:pt x="495878" y="503837"/>
                  </a:cubicBezTo>
                  <a:close/>
                  <a:moveTo>
                    <a:pt x="336112" y="503837"/>
                  </a:moveTo>
                  <a:lnTo>
                    <a:pt x="429975" y="503837"/>
                  </a:lnTo>
                  <a:cubicBezTo>
                    <a:pt x="439630" y="503837"/>
                    <a:pt x="447243" y="511436"/>
                    <a:pt x="447243" y="520611"/>
                  </a:cubicBezTo>
                  <a:lnTo>
                    <a:pt x="447243" y="605592"/>
                  </a:lnTo>
                  <a:lnTo>
                    <a:pt x="319308" y="605592"/>
                  </a:lnTo>
                  <a:lnTo>
                    <a:pt x="319308" y="520611"/>
                  </a:lnTo>
                  <a:cubicBezTo>
                    <a:pt x="319308" y="511436"/>
                    <a:pt x="326457" y="503837"/>
                    <a:pt x="336112" y="503837"/>
                  </a:cubicBezTo>
                  <a:close/>
                  <a:moveTo>
                    <a:pt x="176776" y="503837"/>
                  </a:moveTo>
                  <a:lnTo>
                    <a:pt x="270639" y="503837"/>
                  </a:lnTo>
                  <a:cubicBezTo>
                    <a:pt x="280108" y="503837"/>
                    <a:pt x="287443" y="511436"/>
                    <a:pt x="287907" y="520611"/>
                  </a:cubicBezTo>
                  <a:lnTo>
                    <a:pt x="287907" y="605592"/>
                  </a:lnTo>
                  <a:lnTo>
                    <a:pt x="159972" y="605592"/>
                  </a:lnTo>
                  <a:lnTo>
                    <a:pt x="159972" y="520611"/>
                  </a:lnTo>
                  <a:cubicBezTo>
                    <a:pt x="159972" y="511436"/>
                    <a:pt x="167121" y="503837"/>
                    <a:pt x="176776" y="503837"/>
                  </a:cubicBezTo>
                  <a:close/>
                  <a:moveTo>
                    <a:pt x="16801" y="503837"/>
                  </a:moveTo>
                  <a:lnTo>
                    <a:pt x="111112" y="503837"/>
                  </a:lnTo>
                  <a:cubicBezTo>
                    <a:pt x="120302" y="503837"/>
                    <a:pt x="128006" y="511436"/>
                    <a:pt x="128006" y="520611"/>
                  </a:cubicBezTo>
                  <a:lnTo>
                    <a:pt x="128006" y="605592"/>
                  </a:lnTo>
                  <a:lnTo>
                    <a:pt x="0" y="605592"/>
                  </a:lnTo>
                  <a:lnTo>
                    <a:pt x="0" y="520611"/>
                  </a:lnTo>
                  <a:cubicBezTo>
                    <a:pt x="0" y="511436"/>
                    <a:pt x="7148" y="503837"/>
                    <a:pt x="16801" y="503837"/>
                  </a:cubicBezTo>
                  <a:close/>
                  <a:moveTo>
                    <a:pt x="542577" y="393120"/>
                  </a:moveTo>
                  <a:cubicBezTo>
                    <a:pt x="563544" y="393120"/>
                    <a:pt x="580541" y="410117"/>
                    <a:pt x="580541" y="431084"/>
                  </a:cubicBezTo>
                  <a:cubicBezTo>
                    <a:pt x="580541" y="452051"/>
                    <a:pt x="563544" y="469048"/>
                    <a:pt x="542577" y="469048"/>
                  </a:cubicBezTo>
                  <a:cubicBezTo>
                    <a:pt x="521610" y="469048"/>
                    <a:pt x="504613" y="452051"/>
                    <a:pt x="504613" y="431084"/>
                  </a:cubicBezTo>
                  <a:cubicBezTo>
                    <a:pt x="504613" y="410117"/>
                    <a:pt x="521610" y="393120"/>
                    <a:pt x="542577" y="393120"/>
                  </a:cubicBezTo>
                  <a:close/>
                  <a:moveTo>
                    <a:pt x="383276" y="393120"/>
                  </a:moveTo>
                  <a:cubicBezTo>
                    <a:pt x="404263" y="393120"/>
                    <a:pt x="421276" y="410117"/>
                    <a:pt x="421276" y="431084"/>
                  </a:cubicBezTo>
                  <a:cubicBezTo>
                    <a:pt x="421276" y="452051"/>
                    <a:pt x="404263" y="469048"/>
                    <a:pt x="383276" y="469048"/>
                  </a:cubicBezTo>
                  <a:cubicBezTo>
                    <a:pt x="362289" y="469048"/>
                    <a:pt x="345276" y="452051"/>
                    <a:pt x="345276" y="431084"/>
                  </a:cubicBezTo>
                  <a:cubicBezTo>
                    <a:pt x="345276" y="410117"/>
                    <a:pt x="362289" y="393120"/>
                    <a:pt x="383276" y="393120"/>
                  </a:cubicBezTo>
                  <a:close/>
                  <a:moveTo>
                    <a:pt x="223340" y="393120"/>
                  </a:moveTo>
                  <a:cubicBezTo>
                    <a:pt x="244346" y="393120"/>
                    <a:pt x="261375" y="410117"/>
                    <a:pt x="261375" y="431084"/>
                  </a:cubicBezTo>
                  <a:cubicBezTo>
                    <a:pt x="261375" y="452051"/>
                    <a:pt x="244346" y="469048"/>
                    <a:pt x="223340" y="469048"/>
                  </a:cubicBezTo>
                  <a:cubicBezTo>
                    <a:pt x="202334" y="469048"/>
                    <a:pt x="185305" y="452051"/>
                    <a:pt x="185305" y="431084"/>
                  </a:cubicBezTo>
                  <a:cubicBezTo>
                    <a:pt x="185305" y="410117"/>
                    <a:pt x="202334" y="393120"/>
                    <a:pt x="223340" y="393120"/>
                  </a:cubicBezTo>
                  <a:close/>
                  <a:moveTo>
                    <a:pt x="64003" y="393120"/>
                  </a:moveTo>
                  <a:cubicBezTo>
                    <a:pt x="85009" y="393120"/>
                    <a:pt x="102038" y="410117"/>
                    <a:pt x="102038" y="431084"/>
                  </a:cubicBezTo>
                  <a:cubicBezTo>
                    <a:pt x="102038" y="452051"/>
                    <a:pt x="85009" y="469048"/>
                    <a:pt x="64003" y="469048"/>
                  </a:cubicBezTo>
                  <a:cubicBezTo>
                    <a:pt x="42997" y="469048"/>
                    <a:pt x="25968" y="452051"/>
                    <a:pt x="25968" y="431084"/>
                  </a:cubicBezTo>
                  <a:cubicBezTo>
                    <a:pt x="25968" y="410117"/>
                    <a:pt x="42997" y="393120"/>
                    <a:pt x="64003" y="393120"/>
                  </a:cubicBezTo>
                  <a:close/>
                  <a:moveTo>
                    <a:pt x="454971" y="198500"/>
                  </a:moveTo>
                  <a:cubicBezTo>
                    <a:pt x="538806" y="198500"/>
                    <a:pt x="606580" y="266246"/>
                    <a:pt x="606580" y="349933"/>
                  </a:cubicBezTo>
                  <a:lnTo>
                    <a:pt x="303361" y="349933"/>
                  </a:lnTo>
                  <a:cubicBezTo>
                    <a:pt x="303361" y="266246"/>
                    <a:pt x="371135" y="198500"/>
                    <a:pt x="454971" y="198500"/>
                  </a:cubicBezTo>
                  <a:close/>
                  <a:moveTo>
                    <a:pt x="214636" y="68682"/>
                  </a:moveTo>
                  <a:cubicBezTo>
                    <a:pt x="207952" y="68682"/>
                    <a:pt x="202103" y="74058"/>
                    <a:pt x="202103" y="81195"/>
                  </a:cubicBezTo>
                  <a:cubicBezTo>
                    <a:pt x="202103" y="88332"/>
                    <a:pt x="207952" y="93708"/>
                    <a:pt x="214636" y="93708"/>
                  </a:cubicBezTo>
                  <a:lnTo>
                    <a:pt x="220949" y="93708"/>
                  </a:lnTo>
                  <a:cubicBezTo>
                    <a:pt x="228097" y="93708"/>
                    <a:pt x="233482" y="88332"/>
                    <a:pt x="233482" y="81195"/>
                  </a:cubicBezTo>
                  <a:cubicBezTo>
                    <a:pt x="233482" y="74058"/>
                    <a:pt x="227633" y="68682"/>
                    <a:pt x="220949" y="68682"/>
                  </a:cubicBezTo>
                  <a:close/>
                  <a:moveTo>
                    <a:pt x="136190" y="68219"/>
                  </a:moveTo>
                  <a:cubicBezTo>
                    <a:pt x="128949" y="68219"/>
                    <a:pt x="123657" y="73502"/>
                    <a:pt x="123657" y="80732"/>
                  </a:cubicBezTo>
                  <a:cubicBezTo>
                    <a:pt x="123657" y="87869"/>
                    <a:pt x="129506" y="93152"/>
                    <a:pt x="136190" y="93152"/>
                  </a:cubicBezTo>
                  <a:lnTo>
                    <a:pt x="142503" y="93152"/>
                  </a:lnTo>
                  <a:cubicBezTo>
                    <a:pt x="149280" y="93152"/>
                    <a:pt x="154943" y="87961"/>
                    <a:pt x="154943" y="80732"/>
                  </a:cubicBezTo>
                  <a:cubicBezTo>
                    <a:pt x="154943" y="73502"/>
                    <a:pt x="149187" y="68219"/>
                    <a:pt x="142503" y="68219"/>
                  </a:cubicBezTo>
                  <a:close/>
                  <a:moveTo>
                    <a:pt x="58208" y="68219"/>
                  </a:moveTo>
                  <a:cubicBezTo>
                    <a:pt x="50967" y="68219"/>
                    <a:pt x="45675" y="73502"/>
                    <a:pt x="45675" y="80732"/>
                  </a:cubicBezTo>
                  <a:cubicBezTo>
                    <a:pt x="45675" y="87869"/>
                    <a:pt x="51524" y="93152"/>
                    <a:pt x="58208" y="93152"/>
                  </a:cubicBezTo>
                  <a:lnTo>
                    <a:pt x="64521" y="93152"/>
                  </a:lnTo>
                  <a:cubicBezTo>
                    <a:pt x="71298" y="93152"/>
                    <a:pt x="76961" y="87961"/>
                    <a:pt x="76961" y="80732"/>
                  </a:cubicBezTo>
                  <a:cubicBezTo>
                    <a:pt x="76961" y="73502"/>
                    <a:pt x="71205" y="68219"/>
                    <a:pt x="64521" y="68219"/>
                  </a:cubicBezTo>
                  <a:close/>
                  <a:moveTo>
                    <a:pt x="454935" y="42339"/>
                  </a:moveTo>
                  <a:cubicBezTo>
                    <a:pt x="490010" y="42339"/>
                    <a:pt x="518444" y="70725"/>
                    <a:pt x="518444" y="105742"/>
                  </a:cubicBezTo>
                  <a:cubicBezTo>
                    <a:pt x="518444" y="140759"/>
                    <a:pt x="490010" y="169145"/>
                    <a:pt x="454935" y="169145"/>
                  </a:cubicBezTo>
                  <a:cubicBezTo>
                    <a:pt x="419860" y="169145"/>
                    <a:pt x="391426" y="140759"/>
                    <a:pt x="391426" y="105742"/>
                  </a:cubicBezTo>
                  <a:cubicBezTo>
                    <a:pt x="391426" y="70725"/>
                    <a:pt x="419860" y="42339"/>
                    <a:pt x="454935" y="42339"/>
                  </a:cubicBezTo>
                  <a:close/>
                  <a:moveTo>
                    <a:pt x="0" y="0"/>
                  </a:moveTo>
                  <a:lnTo>
                    <a:pt x="279157" y="0"/>
                  </a:lnTo>
                  <a:lnTo>
                    <a:pt x="279157" y="161927"/>
                  </a:lnTo>
                  <a:lnTo>
                    <a:pt x="240630" y="161927"/>
                  </a:lnTo>
                  <a:lnTo>
                    <a:pt x="240630" y="222916"/>
                  </a:lnTo>
                  <a:lnTo>
                    <a:pt x="176667" y="162020"/>
                  </a:lnTo>
                  <a:lnTo>
                    <a:pt x="0" y="162020"/>
                  </a:lnTo>
                  <a:close/>
                </a:path>
              </a:pathLst>
            </a:custGeom>
            <a:grpFill/>
            <a:ln>
              <a:solidFill>
                <a:sysClr val="window" lastClr="FFFFFF"/>
              </a:solidFill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dobe Arabic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>
            <p:custDataLst>
              <p:tags r:id="rId13"/>
            </p:custDataLst>
          </p:nvPr>
        </p:nvGrpSpPr>
        <p:grpSpPr>
          <a:xfrm>
            <a:off x="6275659" y="3680670"/>
            <a:ext cx="1733550" cy="1733550"/>
            <a:chOff x="6248989" y="3667335"/>
            <a:chExt cx="1733550" cy="1733550"/>
          </a:xfrm>
        </p:grpSpPr>
        <p:sp>
          <p:nvSpPr>
            <p:cNvPr id="5" name="矩形: 圆角 20"/>
            <p:cNvSpPr/>
            <p:nvPr>
              <p:custDataLst>
                <p:tags r:id="rId23"/>
              </p:custDataLst>
            </p:nvPr>
          </p:nvSpPr>
          <p:spPr>
            <a:xfrm>
              <a:off x="6248989" y="3667335"/>
              <a:ext cx="1733550" cy="1733550"/>
            </a:xfrm>
            <a:prstGeom prst="roundRect">
              <a:avLst/>
            </a:prstGeom>
            <a:solidFill>
              <a:srgbClr val="0B418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dobe Arabic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6" name="矩形: 圆角 21"/>
            <p:cNvSpPr/>
            <p:nvPr>
              <p:custDataLst>
                <p:tags r:id="rId24"/>
              </p:custDataLst>
            </p:nvPr>
          </p:nvSpPr>
          <p:spPr>
            <a:xfrm>
              <a:off x="6310876" y="3728295"/>
              <a:ext cx="1604010" cy="1604010"/>
            </a:xfrm>
            <a:prstGeom prst="roundRect">
              <a:avLst/>
            </a:prstGeom>
            <a:noFill/>
            <a:ln w="3175" cap="flat" cmpd="sng" algn="ctr">
              <a:solidFill>
                <a:sysClr val="window" lastClr="FFFFFF">
                  <a:alpha val="52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dobe Arabic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>
            <p:custDataLst>
              <p:tags r:id="rId14"/>
            </p:custDataLst>
          </p:nvPr>
        </p:nvGrpSpPr>
        <p:grpSpPr>
          <a:xfrm>
            <a:off x="4200208" y="3680670"/>
            <a:ext cx="1733550" cy="1733550"/>
            <a:chOff x="4173538" y="3667335"/>
            <a:chExt cx="1733550" cy="1733550"/>
          </a:xfrm>
        </p:grpSpPr>
        <p:sp>
          <p:nvSpPr>
            <p:cNvPr id="28" name="矩形: 圆角 24"/>
            <p:cNvSpPr/>
            <p:nvPr>
              <p:custDataLst>
                <p:tags r:id="rId21"/>
              </p:custDataLst>
            </p:nvPr>
          </p:nvSpPr>
          <p:spPr>
            <a:xfrm>
              <a:off x="4173538" y="3667335"/>
              <a:ext cx="1733550" cy="1733550"/>
            </a:xfrm>
            <a:prstGeom prst="roundRect">
              <a:avLst/>
            </a:prstGeom>
            <a:solidFill>
              <a:srgbClr val="B4C7E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dobe Arabic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9" name="矩形: 圆角 25"/>
            <p:cNvSpPr/>
            <p:nvPr>
              <p:custDataLst>
                <p:tags r:id="rId22"/>
              </p:custDataLst>
            </p:nvPr>
          </p:nvSpPr>
          <p:spPr>
            <a:xfrm>
              <a:off x="4231958" y="3728295"/>
              <a:ext cx="1604010" cy="1604010"/>
            </a:xfrm>
            <a:prstGeom prst="roundRect">
              <a:avLst/>
            </a:prstGeom>
            <a:noFill/>
            <a:ln w="3175" cap="flat" cmpd="sng" algn="ctr">
              <a:solidFill>
                <a:sysClr val="window" lastClr="FFFFFF">
                  <a:alpha val="52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dobe Arabic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>
            <p:custDataLst>
              <p:tags r:id="rId15"/>
            </p:custDataLst>
          </p:nvPr>
        </p:nvGrpSpPr>
        <p:grpSpPr>
          <a:xfrm>
            <a:off x="6275659" y="1708785"/>
            <a:ext cx="1733550" cy="1733550"/>
            <a:chOff x="6248989" y="1695450"/>
            <a:chExt cx="1733550" cy="1733550"/>
          </a:xfrm>
        </p:grpSpPr>
        <p:sp>
          <p:nvSpPr>
            <p:cNvPr id="33" name="矩形: 圆角 28"/>
            <p:cNvSpPr/>
            <p:nvPr>
              <p:custDataLst>
                <p:tags r:id="rId18"/>
              </p:custDataLst>
            </p:nvPr>
          </p:nvSpPr>
          <p:spPr>
            <a:xfrm>
              <a:off x="6248989" y="1695450"/>
              <a:ext cx="1733550" cy="1733550"/>
            </a:xfrm>
            <a:prstGeom prst="roundRect">
              <a:avLst/>
            </a:prstGeom>
            <a:solidFill>
              <a:srgbClr val="B4C7E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dobe Arabic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34" name="矩形: 圆角 29"/>
            <p:cNvSpPr/>
            <p:nvPr>
              <p:custDataLst>
                <p:tags r:id="rId19"/>
              </p:custDataLst>
            </p:nvPr>
          </p:nvSpPr>
          <p:spPr>
            <a:xfrm>
              <a:off x="6317226" y="1760220"/>
              <a:ext cx="1604010" cy="1604010"/>
            </a:xfrm>
            <a:prstGeom prst="roundRect">
              <a:avLst/>
            </a:prstGeom>
            <a:noFill/>
            <a:ln w="3175" cap="flat" cmpd="sng" algn="ctr">
              <a:solidFill>
                <a:sysClr val="window" lastClr="FFFFFF">
                  <a:alpha val="52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dobe Arabic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35" name="stocks-graphic-for-business-stats_20803"/>
            <p:cNvSpPr>
              <a:spLocks noChangeAspect="1"/>
            </p:cNvSpPr>
            <p:nvPr>
              <p:custDataLst>
                <p:tags r:id="rId20"/>
              </p:custDataLst>
            </p:nvPr>
          </p:nvSpPr>
          <p:spPr bwMode="auto">
            <a:xfrm>
              <a:off x="6814388" y="2316704"/>
              <a:ext cx="609685" cy="549866"/>
            </a:xfrm>
            <a:custGeom>
              <a:avLst/>
              <a:gdLst>
                <a:gd name="T0" fmla="*/ 7830 w 8541"/>
                <a:gd name="T1" fmla="*/ 7703 h 7703"/>
                <a:gd name="T2" fmla="*/ 0 w 8541"/>
                <a:gd name="T3" fmla="*/ 7703 h 7703"/>
                <a:gd name="T4" fmla="*/ 0 w 8541"/>
                <a:gd name="T5" fmla="*/ 0 h 7703"/>
                <a:gd name="T6" fmla="*/ 632 w 8541"/>
                <a:gd name="T7" fmla="*/ 0 h 7703"/>
                <a:gd name="T8" fmla="*/ 632 w 8541"/>
                <a:gd name="T9" fmla="*/ 4272 h 7703"/>
                <a:gd name="T10" fmla="*/ 4513 w 8541"/>
                <a:gd name="T11" fmla="*/ 1449 h 7703"/>
                <a:gd name="T12" fmla="*/ 5841 w 8541"/>
                <a:gd name="T13" fmla="*/ 2017 h 7703"/>
                <a:gd name="T14" fmla="*/ 7667 w 8541"/>
                <a:gd name="T15" fmla="*/ 357 h 7703"/>
                <a:gd name="T16" fmla="*/ 7305 w 8541"/>
                <a:gd name="T17" fmla="*/ 0 h 7703"/>
                <a:gd name="T18" fmla="*/ 8541 w 8541"/>
                <a:gd name="T19" fmla="*/ 0 h 7703"/>
                <a:gd name="T20" fmla="*/ 8541 w 8541"/>
                <a:gd name="T21" fmla="*/ 1235 h 7703"/>
                <a:gd name="T22" fmla="*/ 8116 w 8541"/>
                <a:gd name="T23" fmla="*/ 806 h 7703"/>
                <a:gd name="T24" fmla="*/ 5965 w 8541"/>
                <a:gd name="T25" fmla="*/ 2756 h 7703"/>
                <a:gd name="T26" fmla="*/ 4593 w 8541"/>
                <a:gd name="T27" fmla="*/ 2172 h 7703"/>
                <a:gd name="T28" fmla="*/ 632 w 8541"/>
                <a:gd name="T29" fmla="*/ 5054 h 7703"/>
                <a:gd name="T30" fmla="*/ 632 w 8541"/>
                <a:gd name="T31" fmla="*/ 7072 h 7703"/>
                <a:gd name="T32" fmla="*/ 1348 w 8541"/>
                <a:gd name="T33" fmla="*/ 7072 h 7703"/>
                <a:gd name="T34" fmla="*/ 1348 w 8541"/>
                <a:gd name="T35" fmla="*/ 5289 h 7703"/>
                <a:gd name="T36" fmla="*/ 1980 w 8541"/>
                <a:gd name="T37" fmla="*/ 5289 h 7703"/>
                <a:gd name="T38" fmla="*/ 1980 w 8541"/>
                <a:gd name="T39" fmla="*/ 7072 h 7703"/>
                <a:gd name="T40" fmla="*/ 2517 w 8541"/>
                <a:gd name="T41" fmla="*/ 7072 h 7703"/>
                <a:gd name="T42" fmla="*/ 2517 w 8541"/>
                <a:gd name="T43" fmla="*/ 4558 h 7703"/>
                <a:gd name="T44" fmla="*/ 3149 w 8541"/>
                <a:gd name="T45" fmla="*/ 4558 h 7703"/>
                <a:gd name="T46" fmla="*/ 3149 w 8541"/>
                <a:gd name="T47" fmla="*/ 7072 h 7703"/>
                <a:gd name="T48" fmla="*/ 3686 w 8541"/>
                <a:gd name="T49" fmla="*/ 7072 h 7703"/>
                <a:gd name="T50" fmla="*/ 3686 w 8541"/>
                <a:gd name="T51" fmla="*/ 3824 h 7703"/>
                <a:gd name="T52" fmla="*/ 4318 w 8541"/>
                <a:gd name="T53" fmla="*/ 3824 h 7703"/>
                <a:gd name="T54" fmla="*/ 4318 w 8541"/>
                <a:gd name="T55" fmla="*/ 7072 h 7703"/>
                <a:gd name="T56" fmla="*/ 4855 w 8541"/>
                <a:gd name="T57" fmla="*/ 7072 h 7703"/>
                <a:gd name="T58" fmla="*/ 4855 w 8541"/>
                <a:gd name="T59" fmla="*/ 3458 h 7703"/>
                <a:gd name="T60" fmla="*/ 5491 w 8541"/>
                <a:gd name="T61" fmla="*/ 3458 h 7703"/>
                <a:gd name="T62" fmla="*/ 5491 w 8541"/>
                <a:gd name="T63" fmla="*/ 7072 h 7703"/>
                <a:gd name="T64" fmla="*/ 6028 w 8541"/>
                <a:gd name="T65" fmla="*/ 7072 h 7703"/>
                <a:gd name="T66" fmla="*/ 6028 w 8541"/>
                <a:gd name="T67" fmla="*/ 4193 h 7703"/>
                <a:gd name="T68" fmla="*/ 6660 w 8541"/>
                <a:gd name="T69" fmla="*/ 4193 h 7703"/>
                <a:gd name="T70" fmla="*/ 6660 w 8541"/>
                <a:gd name="T71" fmla="*/ 7072 h 7703"/>
                <a:gd name="T72" fmla="*/ 7197 w 8541"/>
                <a:gd name="T73" fmla="*/ 7072 h 7703"/>
                <a:gd name="T74" fmla="*/ 7197 w 8541"/>
                <a:gd name="T75" fmla="*/ 2728 h 7703"/>
                <a:gd name="T76" fmla="*/ 7830 w 8541"/>
                <a:gd name="T77" fmla="*/ 2728 h 7703"/>
                <a:gd name="T78" fmla="*/ 7830 w 8541"/>
                <a:gd name="T79" fmla="*/ 7703 h 7703"/>
                <a:gd name="T80" fmla="*/ 7830 w 8541"/>
                <a:gd name="T81" fmla="*/ 7703 h 7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41" h="7702">
                  <a:moveTo>
                    <a:pt x="7830" y="7703"/>
                  </a:moveTo>
                  <a:lnTo>
                    <a:pt x="0" y="7703"/>
                  </a:lnTo>
                  <a:lnTo>
                    <a:pt x="0" y="0"/>
                  </a:lnTo>
                  <a:lnTo>
                    <a:pt x="632" y="0"/>
                  </a:lnTo>
                  <a:lnTo>
                    <a:pt x="632" y="4272"/>
                  </a:lnTo>
                  <a:lnTo>
                    <a:pt x="4513" y="1449"/>
                  </a:lnTo>
                  <a:lnTo>
                    <a:pt x="5841" y="2017"/>
                  </a:lnTo>
                  <a:lnTo>
                    <a:pt x="7667" y="357"/>
                  </a:lnTo>
                  <a:lnTo>
                    <a:pt x="7305" y="0"/>
                  </a:lnTo>
                  <a:lnTo>
                    <a:pt x="8541" y="0"/>
                  </a:lnTo>
                  <a:lnTo>
                    <a:pt x="8541" y="1235"/>
                  </a:lnTo>
                  <a:lnTo>
                    <a:pt x="8116" y="806"/>
                  </a:lnTo>
                  <a:lnTo>
                    <a:pt x="5965" y="2756"/>
                  </a:lnTo>
                  <a:lnTo>
                    <a:pt x="4593" y="2172"/>
                  </a:lnTo>
                  <a:lnTo>
                    <a:pt x="632" y="5054"/>
                  </a:lnTo>
                  <a:lnTo>
                    <a:pt x="632" y="7072"/>
                  </a:lnTo>
                  <a:lnTo>
                    <a:pt x="1348" y="7072"/>
                  </a:lnTo>
                  <a:lnTo>
                    <a:pt x="1348" y="5289"/>
                  </a:lnTo>
                  <a:lnTo>
                    <a:pt x="1980" y="5289"/>
                  </a:lnTo>
                  <a:lnTo>
                    <a:pt x="1980" y="7072"/>
                  </a:lnTo>
                  <a:lnTo>
                    <a:pt x="2517" y="7072"/>
                  </a:lnTo>
                  <a:lnTo>
                    <a:pt x="2517" y="4558"/>
                  </a:lnTo>
                  <a:lnTo>
                    <a:pt x="3149" y="4558"/>
                  </a:lnTo>
                  <a:lnTo>
                    <a:pt x="3149" y="7072"/>
                  </a:lnTo>
                  <a:lnTo>
                    <a:pt x="3686" y="7072"/>
                  </a:lnTo>
                  <a:lnTo>
                    <a:pt x="3686" y="3824"/>
                  </a:lnTo>
                  <a:lnTo>
                    <a:pt x="4318" y="3824"/>
                  </a:lnTo>
                  <a:lnTo>
                    <a:pt x="4318" y="7072"/>
                  </a:lnTo>
                  <a:lnTo>
                    <a:pt x="4855" y="7072"/>
                  </a:lnTo>
                  <a:lnTo>
                    <a:pt x="4855" y="3458"/>
                  </a:lnTo>
                  <a:lnTo>
                    <a:pt x="5491" y="3458"/>
                  </a:lnTo>
                  <a:lnTo>
                    <a:pt x="5491" y="7072"/>
                  </a:lnTo>
                  <a:lnTo>
                    <a:pt x="6028" y="7072"/>
                  </a:lnTo>
                  <a:lnTo>
                    <a:pt x="6028" y="4193"/>
                  </a:lnTo>
                  <a:lnTo>
                    <a:pt x="6660" y="4193"/>
                  </a:lnTo>
                  <a:lnTo>
                    <a:pt x="6660" y="7072"/>
                  </a:lnTo>
                  <a:lnTo>
                    <a:pt x="7197" y="7072"/>
                  </a:lnTo>
                  <a:lnTo>
                    <a:pt x="7197" y="2728"/>
                  </a:lnTo>
                  <a:lnTo>
                    <a:pt x="7830" y="2728"/>
                  </a:lnTo>
                  <a:lnTo>
                    <a:pt x="7830" y="7703"/>
                  </a:lnTo>
                  <a:lnTo>
                    <a:pt x="7830" y="7703"/>
                  </a:lnTo>
                  <a:close/>
                </a:path>
              </a:pathLst>
            </a:custGeom>
            <a:noFill/>
            <a:ln>
              <a:solidFill>
                <a:sysClr val="window" lastClr="FFFFFF"/>
              </a:solidFill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dobe Arabic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sp>
        <p:nvSpPr>
          <p:cNvPr id="79" name="stocks-graphic-for-business-stats_20803"/>
          <p:cNvSpPr>
            <a:spLocks noChangeAspect="1"/>
          </p:cNvSpPr>
          <p:nvPr>
            <p:custDataLst>
              <p:tags r:id="rId16"/>
            </p:custDataLst>
          </p:nvPr>
        </p:nvSpPr>
        <p:spPr bwMode="auto">
          <a:xfrm>
            <a:off x="4791278" y="4255359"/>
            <a:ext cx="609685" cy="549866"/>
          </a:xfrm>
          <a:custGeom>
            <a:avLst/>
            <a:gdLst>
              <a:gd name="T0" fmla="*/ 7830 w 8541"/>
              <a:gd name="T1" fmla="*/ 7703 h 7703"/>
              <a:gd name="T2" fmla="*/ 0 w 8541"/>
              <a:gd name="T3" fmla="*/ 7703 h 7703"/>
              <a:gd name="T4" fmla="*/ 0 w 8541"/>
              <a:gd name="T5" fmla="*/ 0 h 7703"/>
              <a:gd name="T6" fmla="*/ 632 w 8541"/>
              <a:gd name="T7" fmla="*/ 0 h 7703"/>
              <a:gd name="T8" fmla="*/ 632 w 8541"/>
              <a:gd name="T9" fmla="*/ 4272 h 7703"/>
              <a:gd name="T10" fmla="*/ 4513 w 8541"/>
              <a:gd name="T11" fmla="*/ 1449 h 7703"/>
              <a:gd name="T12" fmla="*/ 5841 w 8541"/>
              <a:gd name="T13" fmla="*/ 2017 h 7703"/>
              <a:gd name="T14" fmla="*/ 7667 w 8541"/>
              <a:gd name="T15" fmla="*/ 357 h 7703"/>
              <a:gd name="T16" fmla="*/ 7305 w 8541"/>
              <a:gd name="T17" fmla="*/ 0 h 7703"/>
              <a:gd name="T18" fmla="*/ 8541 w 8541"/>
              <a:gd name="T19" fmla="*/ 0 h 7703"/>
              <a:gd name="T20" fmla="*/ 8541 w 8541"/>
              <a:gd name="T21" fmla="*/ 1235 h 7703"/>
              <a:gd name="T22" fmla="*/ 8116 w 8541"/>
              <a:gd name="T23" fmla="*/ 806 h 7703"/>
              <a:gd name="T24" fmla="*/ 5965 w 8541"/>
              <a:gd name="T25" fmla="*/ 2756 h 7703"/>
              <a:gd name="T26" fmla="*/ 4593 w 8541"/>
              <a:gd name="T27" fmla="*/ 2172 h 7703"/>
              <a:gd name="T28" fmla="*/ 632 w 8541"/>
              <a:gd name="T29" fmla="*/ 5054 h 7703"/>
              <a:gd name="T30" fmla="*/ 632 w 8541"/>
              <a:gd name="T31" fmla="*/ 7072 h 7703"/>
              <a:gd name="T32" fmla="*/ 1348 w 8541"/>
              <a:gd name="T33" fmla="*/ 7072 h 7703"/>
              <a:gd name="T34" fmla="*/ 1348 w 8541"/>
              <a:gd name="T35" fmla="*/ 5289 h 7703"/>
              <a:gd name="T36" fmla="*/ 1980 w 8541"/>
              <a:gd name="T37" fmla="*/ 5289 h 7703"/>
              <a:gd name="T38" fmla="*/ 1980 w 8541"/>
              <a:gd name="T39" fmla="*/ 7072 h 7703"/>
              <a:gd name="T40" fmla="*/ 2517 w 8541"/>
              <a:gd name="T41" fmla="*/ 7072 h 7703"/>
              <a:gd name="T42" fmla="*/ 2517 w 8541"/>
              <a:gd name="T43" fmla="*/ 4558 h 7703"/>
              <a:gd name="T44" fmla="*/ 3149 w 8541"/>
              <a:gd name="T45" fmla="*/ 4558 h 7703"/>
              <a:gd name="T46" fmla="*/ 3149 w 8541"/>
              <a:gd name="T47" fmla="*/ 7072 h 7703"/>
              <a:gd name="T48" fmla="*/ 3686 w 8541"/>
              <a:gd name="T49" fmla="*/ 7072 h 7703"/>
              <a:gd name="T50" fmla="*/ 3686 w 8541"/>
              <a:gd name="T51" fmla="*/ 3824 h 7703"/>
              <a:gd name="T52" fmla="*/ 4318 w 8541"/>
              <a:gd name="T53" fmla="*/ 3824 h 7703"/>
              <a:gd name="T54" fmla="*/ 4318 w 8541"/>
              <a:gd name="T55" fmla="*/ 7072 h 7703"/>
              <a:gd name="T56" fmla="*/ 4855 w 8541"/>
              <a:gd name="T57" fmla="*/ 7072 h 7703"/>
              <a:gd name="T58" fmla="*/ 4855 w 8541"/>
              <a:gd name="T59" fmla="*/ 3458 h 7703"/>
              <a:gd name="T60" fmla="*/ 5491 w 8541"/>
              <a:gd name="T61" fmla="*/ 3458 h 7703"/>
              <a:gd name="T62" fmla="*/ 5491 w 8541"/>
              <a:gd name="T63" fmla="*/ 7072 h 7703"/>
              <a:gd name="T64" fmla="*/ 6028 w 8541"/>
              <a:gd name="T65" fmla="*/ 7072 h 7703"/>
              <a:gd name="T66" fmla="*/ 6028 w 8541"/>
              <a:gd name="T67" fmla="*/ 4193 h 7703"/>
              <a:gd name="T68" fmla="*/ 6660 w 8541"/>
              <a:gd name="T69" fmla="*/ 4193 h 7703"/>
              <a:gd name="T70" fmla="*/ 6660 w 8541"/>
              <a:gd name="T71" fmla="*/ 7072 h 7703"/>
              <a:gd name="T72" fmla="*/ 7197 w 8541"/>
              <a:gd name="T73" fmla="*/ 7072 h 7703"/>
              <a:gd name="T74" fmla="*/ 7197 w 8541"/>
              <a:gd name="T75" fmla="*/ 2728 h 7703"/>
              <a:gd name="T76" fmla="*/ 7830 w 8541"/>
              <a:gd name="T77" fmla="*/ 2728 h 7703"/>
              <a:gd name="T78" fmla="*/ 7830 w 8541"/>
              <a:gd name="T79" fmla="*/ 7703 h 7703"/>
              <a:gd name="T80" fmla="*/ 7830 w 8541"/>
              <a:gd name="T81" fmla="*/ 7703 h 77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8541" h="7702">
                <a:moveTo>
                  <a:pt x="7830" y="7703"/>
                </a:moveTo>
                <a:lnTo>
                  <a:pt x="0" y="7703"/>
                </a:lnTo>
                <a:lnTo>
                  <a:pt x="0" y="0"/>
                </a:lnTo>
                <a:lnTo>
                  <a:pt x="632" y="0"/>
                </a:lnTo>
                <a:lnTo>
                  <a:pt x="632" y="4272"/>
                </a:lnTo>
                <a:lnTo>
                  <a:pt x="4513" y="1449"/>
                </a:lnTo>
                <a:lnTo>
                  <a:pt x="5841" y="2017"/>
                </a:lnTo>
                <a:lnTo>
                  <a:pt x="7667" y="357"/>
                </a:lnTo>
                <a:lnTo>
                  <a:pt x="7305" y="0"/>
                </a:lnTo>
                <a:lnTo>
                  <a:pt x="8541" y="0"/>
                </a:lnTo>
                <a:lnTo>
                  <a:pt x="8541" y="1235"/>
                </a:lnTo>
                <a:lnTo>
                  <a:pt x="8116" y="806"/>
                </a:lnTo>
                <a:lnTo>
                  <a:pt x="5965" y="2756"/>
                </a:lnTo>
                <a:lnTo>
                  <a:pt x="4593" y="2172"/>
                </a:lnTo>
                <a:lnTo>
                  <a:pt x="632" y="5054"/>
                </a:lnTo>
                <a:lnTo>
                  <a:pt x="632" y="7072"/>
                </a:lnTo>
                <a:lnTo>
                  <a:pt x="1348" y="7072"/>
                </a:lnTo>
                <a:lnTo>
                  <a:pt x="1348" y="5289"/>
                </a:lnTo>
                <a:lnTo>
                  <a:pt x="1980" y="5289"/>
                </a:lnTo>
                <a:lnTo>
                  <a:pt x="1980" y="7072"/>
                </a:lnTo>
                <a:lnTo>
                  <a:pt x="2517" y="7072"/>
                </a:lnTo>
                <a:lnTo>
                  <a:pt x="2517" y="4558"/>
                </a:lnTo>
                <a:lnTo>
                  <a:pt x="3149" y="4558"/>
                </a:lnTo>
                <a:lnTo>
                  <a:pt x="3149" y="7072"/>
                </a:lnTo>
                <a:lnTo>
                  <a:pt x="3686" y="7072"/>
                </a:lnTo>
                <a:lnTo>
                  <a:pt x="3686" y="3824"/>
                </a:lnTo>
                <a:lnTo>
                  <a:pt x="4318" y="3824"/>
                </a:lnTo>
                <a:lnTo>
                  <a:pt x="4318" y="7072"/>
                </a:lnTo>
                <a:lnTo>
                  <a:pt x="4855" y="7072"/>
                </a:lnTo>
                <a:lnTo>
                  <a:pt x="4855" y="3458"/>
                </a:lnTo>
                <a:lnTo>
                  <a:pt x="5491" y="3458"/>
                </a:lnTo>
                <a:lnTo>
                  <a:pt x="5491" y="7072"/>
                </a:lnTo>
                <a:lnTo>
                  <a:pt x="6028" y="7072"/>
                </a:lnTo>
                <a:lnTo>
                  <a:pt x="6028" y="4193"/>
                </a:lnTo>
                <a:lnTo>
                  <a:pt x="6660" y="4193"/>
                </a:lnTo>
                <a:lnTo>
                  <a:pt x="6660" y="7072"/>
                </a:lnTo>
                <a:lnTo>
                  <a:pt x="7197" y="7072"/>
                </a:lnTo>
                <a:lnTo>
                  <a:pt x="7197" y="2728"/>
                </a:lnTo>
                <a:lnTo>
                  <a:pt x="7830" y="2728"/>
                </a:lnTo>
                <a:lnTo>
                  <a:pt x="7830" y="7703"/>
                </a:lnTo>
                <a:lnTo>
                  <a:pt x="7830" y="7703"/>
                </a:lnTo>
                <a:close/>
              </a:path>
            </a:pathLst>
          </a:custGeom>
          <a:noFill/>
          <a:ln>
            <a:solidFill>
              <a:sysClr val="window" lastClr="FFFFFF"/>
            </a:solidFill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dobe Arabic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80" name="presentation_161278"/>
          <p:cNvSpPr>
            <a:spLocks noChangeAspect="1"/>
          </p:cNvSpPr>
          <p:nvPr>
            <p:custDataLst>
              <p:tags r:id="rId17"/>
            </p:custDataLst>
          </p:nvPr>
        </p:nvSpPr>
        <p:spPr bwMode="auto">
          <a:xfrm>
            <a:off x="6841130" y="4235904"/>
            <a:ext cx="609685" cy="608691"/>
          </a:xfrm>
          <a:custGeom>
            <a:avLst/>
            <a:gdLst>
              <a:gd name="connsiteX0" fmla="*/ 495878 w 606580"/>
              <a:gd name="connsiteY0" fmla="*/ 503837 h 605592"/>
              <a:gd name="connsiteX1" fmla="*/ 589770 w 606580"/>
              <a:gd name="connsiteY1" fmla="*/ 503837 h 605592"/>
              <a:gd name="connsiteX2" fmla="*/ 606580 w 606580"/>
              <a:gd name="connsiteY2" fmla="*/ 520611 h 605592"/>
              <a:gd name="connsiteX3" fmla="*/ 606580 w 606580"/>
              <a:gd name="connsiteY3" fmla="*/ 605592 h 605592"/>
              <a:gd name="connsiteX4" fmla="*/ 479068 w 606580"/>
              <a:gd name="connsiteY4" fmla="*/ 605592 h 605592"/>
              <a:gd name="connsiteX5" fmla="*/ 479068 w 606580"/>
              <a:gd name="connsiteY5" fmla="*/ 520611 h 605592"/>
              <a:gd name="connsiteX6" fmla="*/ 495878 w 606580"/>
              <a:gd name="connsiteY6" fmla="*/ 503837 h 605592"/>
              <a:gd name="connsiteX7" fmla="*/ 336112 w 606580"/>
              <a:gd name="connsiteY7" fmla="*/ 503837 h 605592"/>
              <a:gd name="connsiteX8" fmla="*/ 429975 w 606580"/>
              <a:gd name="connsiteY8" fmla="*/ 503837 h 605592"/>
              <a:gd name="connsiteX9" fmla="*/ 447243 w 606580"/>
              <a:gd name="connsiteY9" fmla="*/ 520611 h 605592"/>
              <a:gd name="connsiteX10" fmla="*/ 447243 w 606580"/>
              <a:gd name="connsiteY10" fmla="*/ 605592 h 605592"/>
              <a:gd name="connsiteX11" fmla="*/ 319308 w 606580"/>
              <a:gd name="connsiteY11" fmla="*/ 605592 h 605592"/>
              <a:gd name="connsiteX12" fmla="*/ 319308 w 606580"/>
              <a:gd name="connsiteY12" fmla="*/ 520611 h 605592"/>
              <a:gd name="connsiteX13" fmla="*/ 336112 w 606580"/>
              <a:gd name="connsiteY13" fmla="*/ 503837 h 605592"/>
              <a:gd name="connsiteX14" fmla="*/ 176776 w 606580"/>
              <a:gd name="connsiteY14" fmla="*/ 503837 h 605592"/>
              <a:gd name="connsiteX15" fmla="*/ 270639 w 606580"/>
              <a:gd name="connsiteY15" fmla="*/ 503837 h 605592"/>
              <a:gd name="connsiteX16" fmla="*/ 287907 w 606580"/>
              <a:gd name="connsiteY16" fmla="*/ 520611 h 605592"/>
              <a:gd name="connsiteX17" fmla="*/ 287907 w 606580"/>
              <a:gd name="connsiteY17" fmla="*/ 605592 h 605592"/>
              <a:gd name="connsiteX18" fmla="*/ 159972 w 606580"/>
              <a:gd name="connsiteY18" fmla="*/ 605592 h 605592"/>
              <a:gd name="connsiteX19" fmla="*/ 159972 w 606580"/>
              <a:gd name="connsiteY19" fmla="*/ 520611 h 605592"/>
              <a:gd name="connsiteX20" fmla="*/ 176776 w 606580"/>
              <a:gd name="connsiteY20" fmla="*/ 503837 h 605592"/>
              <a:gd name="connsiteX21" fmla="*/ 16801 w 606580"/>
              <a:gd name="connsiteY21" fmla="*/ 503837 h 605592"/>
              <a:gd name="connsiteX22" fmla="*/ 111112 w 606580"/>
              <a:gd name="connsiteY22" fmla="*/ 503837 h 605592"/>
              <a:gd name="connsiteX23" fmla="*/ 128006 w 606580"/>
              <a:gd name="connsiteY23" fmla="*/ 520611 h 605592"/>
              <a:gd name="connsiteX24" fmla="*/ 128006 w 606580"/>
              <a:gd name="connsiteY24" fmla="*/ 605592 h 605592"/>
              <a:gd name="connsiteX25" fmla="*/ 0 w 606580"/>
              <a:gd name="connsiteY25" fmla="*/ 605592 h 605592"/>
              <a:gd name="connsiteX26" fmla="*/ 0 w 606580"/>
              <a:gd name="connsiteY26" fmla="*/ 520611 h 605592"/>
              <a:gd name="connsiteX27" fmla="*/ 16801 w 606580"/>
              <a:gd name="connsiteY27" fmla="*/ 503837 h 605592"/>
              <a:gd name="connsiteX28" fmla="*/ 542577 w 606580"/>
              <a:gd name="connsiteY28" fmla="*/ 393120 h 605592"/>
              <a:gd name="connsiteX29" fmla="*/ 580541 w 606580"/>
              <a:gd name="connsiteY29" fmla="*/ 431084 h 605592"/>
              <a:gd name="connsiteX30" fmla="*/ 542577 w 606580"/>
              <a:gd name="connsiteY30" fmla="*/ 469048 h 605592"/>
              <a:gd name="connsiteX31" fmla="*/ 504613 w 606580"/>
              <a:gd name="connsiteY31" fmla="*/ 431084 h 605592"/>
              <a:gd name="connsiteX32" fmla="*/ 542577 w 606580"/>
              <a:gd name="connsiteY32" fmla="*/ 393120 h 605592"/>
              <a:gd name="connsiteX33" fmla="*/ 383276 w 606580"/>
              <a:gd name="connsiteY33" fmla="*/ 393120 h 605592"/>
              <a:gd name="connsiteX34" fmla="*/ 421276 w 606580"/>
              <a:gd name="connsiteY34" fmla="*/ 431084 h 605592"/>
              <a:gd name="connsiteX35" fmla="*/ 383276 w 606580"/>
              <a:gd name="connsiteY35" fmla="*/ 469048 h 605592"/>
              <a:gd name="connsiteX36" fmla="*/ 345276 w 606580"/>
              <a:gd name="connsiteY36" fmla="*/ 431084 h 605592"/>
              <a:gd name="connsiteX37" fmla="*/ 383276 w 606580"/>
              <a:gd name="connsiteY37" fmla="*/ 393120 h 605592"/>
              <a:gd name="connsiteX38" fmla="*/ 223340 w 606580"/>
              <a:gd name="connsiteY38" fmla="*/ 393120 h 605592"/>
              <a:gd name="connsiteX39" fmla="*/ 261375 w 606580"/>
              <a:gd name="connsiteY39" fmla="*/ 431084 h 605592"/>
              <a:gd name="connsiteX40" fmla="*/ 223340 w 606580"/>
              <a:gd name="connsiteY40" fmla="*/ 469048 h 605592"/>
              <a:gd name="connsiteX41" fmla="*/ 185305 w 606580"/>
              <a:gd name="connsiteY41" fmla="*/ 431084 h 605592"/>
              <a:gd name="connsiteX42" fmla="*/ 223340 w 606580"/>
              <a:gd name="connsiteY42" fmla="*/ 393120 h 605592"/>
              <a:gd name="connsiteX43" fmla="*/ 64003 w 606580"/>
              <a:gd name="connsiteY43" fmla="*/ 393120 h 605592"/>
              <a:gd name="connsiteX44" fmla="*/ 102038 w 606580"/>
              <a:gd name="connsiteY44" fmla="*/ 431084 h 605592"/>
              <a:gd name="connsiteX45" fmla="*/ 64003 w 606580"/>
              <a:gd name="connsiteY45" fmla="*/ 469048 h 605592"/>
              <a:gd name="connsiteX46" fmla="*/ 25968 w 606580"/>
              <a:gd name="connsiteY46" fmla="*/ 431084 h 605592"/>
              <a:gd name="connsiteX47" fmla="*/ 64003 w 606580"/>
              <a:gd name="connsiteY47" fmla="*/ 393120 h 605592"/>
              <a:gd name="connsiteX48" fmla="*/ 454971 w 606580"/>
              <a:gd name="connsiteY48" fmla="*/ 198500 h 605592"/>
              <a:gd name="connsiteX49" fmla="*/ 606580 w 606580"/>
              <a:gd name="connsiteY49" fmla="*/ 349933 h 605592"/>
              <a:gd name="connsiteX50" fmla="*/ 303361 w 606580"/>
              <a:gd name="connsiteY50" fmla="*/ 349933 h 605592"/>
              <a:gd name="connsiteX51" fmla="*/ 454971 w 606580"/>
              <a:gd name="connsiteY51" fmla="*/ 198500 h 605592"/>
              <a:gd name="connsiteX52" fmla="*/ 214636 w 606580"/>
              <a:gd name="connsiteY52" fmla="*/ 68682 h 605592"/>
              <a:gd name="connsiteX53" fmla="*/ 202103 w 606580"/>
              <a:gd name="connsiteY53" fmla="*/ 81195 h 605592"/>
              <a:gd name="connsiteX54" fmla="*/ 214636 w 606580"/>
              <a:gd name="connsiteY54" fmla="*/ 93708 h 605592"/>
              <a:gd name="connsiteX55" fmla="*/ 220949 w 606580"/>
              <a:gd name="connsiteY55" fmla="*/ 93708 h 605592"/>
              <a:gd name="connsiteX56" fmla="*/ 233482 w 606580"/>
              <a:gd name="connsiteY56" fmla="*/ 81195 h 605592"/>
              <a:gd name="connsiteX57" fmla="*/ 220949 w 606580"/>
              <a:gd name="connsiteY57" fmla="*/ 68682 h 605592"/>
              <a:gd name="connsiteX58" fmla="*/ 136190 w 606580"/>
              <a:gd name="connsiteY58" fmla="*/ 68219 h 605592"/>
              <a:gd name="connsiteX59" fmla="*/ 123657 w 606580"/>
              <a:gd name="connsiteY59" fmla="*/ 80732 h 605592"/>
              <a:gd name="connsiteX60" fmla="*/ 136190 w 606580"/>
              <a:gd name="connsiteY60" fmla="*/ 93152 h 605592"/>
              <a:gd name="connsiteX61" fmla="*/ 142503 w 606580"/>
              <a:gd name="connsiteY61" fmla="*/ 93152 h 605592"/>
              <a:gd name="connsiteX62" fmla="*/ 154943 w 606580"/>
              <a:gd name="connsiteY62" fmla="*/ 80732 h 605592"/>
              <a:gd name="connsiteX63" fmla="*/ 142503 w 606580"/>
              <a:gd name="connsiteY63" fmla="*/ 68219 h 605592"/>
              <a:gd name="connsiteX64" fmla="*/ 58208 w 606580"/>
              <a:gd name="connsiteY64" fmla="*/ 68219 h 605592"/>
              <a:gd name="connsiteX65" fmla="*/ 45675 w 606580"/>
              <a:gd name="connsiteY65" fmla="*/ 80732 h 605592"/>
              <a:gd name="connsiteX66" fmla="*/ 58208 w 606580"/>
              <a:gd name="connsiteY66" fmla="*/ 93152 h 605592"/>
              <a:gd name="connsiteX67" fmla="*/ 64521 w 606580"/>
              <a:gd name="connsiteY67" fmla="*/ 93152 h 605592"/>
              <a:gd name="connsiteX68" fmla="*/ 76961 w 606580"/>
              <a:gd name="connsiteY68" fmla="*/ 80732 h 605592"/>
              <a:gd name="connsiteX69" fmla="*/ 64521 w 606580"/>
              <a:gd name="connsiteY69" fmla="*/ 68219 h 605592"/>
              <a:gd name="connsiteX70" fmla="*/ 454935 w 606580"/>
              <a:gd name="connsiteY70" fmla="*/ 42339 h 605592"/>
              <a:gd name="connsiteX71" fmla="*/ 518444 w 606580"/>
              <a:gd name="connsiteY71" fmla="*/ 105742 h 605592"/>
              <a:gd name="connsiteX72" fmla="*/ 454935 w 606580"/>
              <a:gd name="connsiteY72" fmla="*/ 169145 h 605592"/>
              <a:gd name="connsiteX73" fmla="*/ 391426 w 606580"/>
              <a:gd name="connsiteY73" fmla="*/ 105742 h 605592"/>
              <a:gd name="connsiteX74" fmla="*/ 454935 w 606580"/>
              <a:gd name="connsiteY74" fmla="*/ 42339 h 605592"/>
              <a:gd name="connsiteX75" fmla="*/ 0 w 606580"/>
              <a:gd name="connsiteY75" fmla="*/ 0 h 605592"/>
              <a:gd name="connsiteX76" fmla="*/ 279157 w 606580"/>
              <a:gd name="connsiteY76" fmla="*/ 0 h 605592"/>
              <a:gd name="connsiteX77" fmla="*/ 279157 w 606580"/>
              <a:gd name="connsiteY77" fmla="*/ 161927 h 605592"/>
              <a:gd name="connsiteX78" fmla="*/ 240630 w 606580"/>
              <a:gd name="connsiteY78" fmla="*/ 161927 h 605592"/>
              <a:gd name="connsiteX79" fmla="*/ 240630 w 606580"/>
              <a:gd name="connsiteY79" fmla="*/ 222916 h 605592"/>
              <a:gd name="connsiteX80" fmla="*/ 176667 w 606580"/>
              <a:gd name="connsiteY80" fmla="*/ 162020 h 605592"/>
              <a:gd name="connsiteX81" fmla="*/ 0 w 606580"/>
              <a:gd name="connsiteY81" fmla="*/ 16202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606580" h="605592">
                <a:moveTo>
                  <a:pt x="495878" y="503837"/>
                </a:moveTo>
                <a:lnTo>
                  <a:pt x="589770" y="503837"/>
                </a:lnTo>
                <a:cubicBezTo>
                  <a:pt x="598965" y="503837"/>
                  <a:pt x="606580" y="511436"/>
                  <a:pt x="606580" y="520611"/>
                </a:cubicBezTo>
                <a:lnTo>
                  <a:pt x="606580" y="605592"/>
                </a:lnTo>
                <a:lnTo>
                  <a:pt x="479068" y="605592"/>
                </a:lnTo>
                <a:lnTo>
                  <a:pt x="479068" y="520611"/>
                </a:lnTo>
                <a:cubicBezTo>
                  <a:pt x="479068" y="511436"/>
                  <a:pt x="486219" y="503837"/>
                  <a:pt x="495878" y="503837"/>
                </a:cubicBezTo>
                <a:close/>
                <a:moveTo>
                  <a:pt x="336112" y="503837"/>
                </a:moveTo>
                <a:lnTo>
                  <a:pt x="429975" y="503837"/>
                </a:lnTo>
                <a:cubicBezTo>
                  <a:pt x="439630" y="503837"/>
                  <a:pt x="447243" y="511436"/>
                  <a:pt x="447243" y="520611"/>
                </a:cubicBezTo>
                <a:lnTo>
                  <a:pt x="447243" y="605592"/>
                </a:lnTo>
                <a:lnTo>
                  <a:pt x="319308" y="605592"/>
                </a:lnTo>
                <a:lnTo>
                  <a:pt x="319308" y="520611"/>
                </a:lnTo>
                <a:cubicBezTo>
                  <a:pt x="319308" y="511436"/>
                  <a:pt x="326457" y="503837"/>
                  <a:pt x="336112" y="503837"/>
                </a:cubicBezTo>
                <a:close/>
                <a:moveTo>
                  <a:pt x="176776" y="503837"/>
                </a:moveTo>
                <a:lnTo>
                  <a:pt x="270639" y="503837"/>
                </a:lnTo>
                <a:cubicBezTo>
                  <a:pt x="280108" y="503837"/>
                  <a:pt x="287443" y="511436"/>
                  <a:pt x="287907" y="520611"/>
                </a:cubicBezTo>
                <a:lnTo>
                  <a:pt x="287907" y="605592"/>
                </a:lnTo>
                <a:lnTo>
                  <a:pt x="159972" y="605592"/>
                </a:lnTo>
                <a:lnTo>
                  <a:pt x="159972" y="520611"/>
                </a:lnTo>
                <a:cubicBezTo>
                  <a:pt x="159972" y="511436"/>
                  <a:pt x="167121" y="503837"/>
                  <a:pt x="176776" y="503837"/>
                </a:cubicBezTo>
                <a:close/>
                <a:moveTo>
                  <a:pt x="16801" y="503837"/>
                </a:moveTo>
                <a:lnTo>
                  <a:pt x="111112" y="503837"/>
                </a:lnTo>
                <a:cubicBezTo>
                  <a:pt x="120302" y="503837"/>
                  <a:pt x="128006" y="511436"/>
                  <a:pt x="128006" y="520611"/>
                </a:cubicBezTo>
                <a:lnTo>
                  <a:pt x="128006" y="605592"/>
                </a:lnTo>
                <a:lnTo>
                  <a:pt x="0" y="605592"/>
                </a:lnTo>
                <a:lnTo>
                  <a:pt x="0" y="520611"/>
                </a:lnTo>
                <a:cubicBezTo>
                  <a:pt x="0" y="511436"/>
                  <a:pt x="7148" y="503837"/>
                  <a:pt x="16801" y="503837"/>
                </a:cubicBezTo>
                <a:close/>
                <a:moveTo>
                  <a:pt x="542577" y="393120"/>
                </a:moveTo>
                <a:cubicBezTo>
                  <a:pt x="563544" y="393120"/>
                  <a:pt x="580541" y="410117"/>
                  <a:pt x="580541" y="431084"/>
                </a:cubicBezTo>
                <a:cubicBezTo>
                  <a:pt x="580541" y="452051"/>
                  <a:pt x="563544" y="469048"/>
                  <a:pt x="542577" y="469048"/>
                </a:cubicBezTo>
                <a:cubicBezTo>
                  <a:pt x="521610" y="469048"/>
                  <a:pt x="504613" y="452051"/>
                  <a:pt x="504613" y="431084"/>
                </a:cubicBezTo>
                <a:cubicBezTo>
                  <a:pt x="504613" y="410117"/>
                  <a:pt x="521610" y="393120"/>
                  <a:pt x="542577" y="393120"/>
                </a:cubicBezTo>
                <a:close/>
                <a:moveTo>
                  <a:pt x="383276" y="393120"/>
                </a:moveTo>
                <a:cubicBezTo>
                  <a:pt x="404263" y="393120"/>
                  <a:pt x="421276" y="410117"/>
                  <a:pt x="421276" y="431084"/>
                </a:cubicBezTo>
                <a:cubicBezTo>
                  <a:pt x="421276" y="452051"/>
                  <a:pt x="404263" y="469048"/>
                  <a:pt x="383276" y="469048"/>
                </a:cubicBezTo>
                <a:cubicBezTo>
                  <a:pt x="362289" y="469048"/>
                  <a:pt x="345276" y="452051"/>
                  <a:pt x="345276" y="431084"/>
                </a:cubicBezTo>
                <a:cubicBezTo>
                  <a:pt x="345276" y="410117"/>
                  <a:pt x="362289" y="393120"/>
                  <a:pt x="383276" y="393120"/>
                </a:cubicBezTo>
                <a:close/>
                <a:moveTo>
                  <a:pt x="223340" y="393120"/>
                </a:moveTo>
                <a:cubicBezTo>
                  <a:pt x="244346" y="393120"/>
                  <a:pt x="261375" y="410117"/>
                  <a:pt x="261375" y="431084"/>
                </a:cubicBezTo>
                <a:cubicBezTo>
                  <a:pt x="261375" y="452051"/>
                  <a:pt x="244346" y="469048"/>
                  <a:pt x="223340" y="469048"/>
                </a:cubicBezTo>
                <a:cubicBezTo>
                  <a:pt x="202334" y="469048"/>
                  <a:pt x="185305" y="452051"/>
                  <a:pt x="185305" y="431084"/>
                </a:cubicBezTo>
                <a:cubicBezTo>
                  <a:pt x="185305" y="410117"/>
                  <a:pt x="202334" y="393120"/>
                  <a:pt x="223340" y="393120"/>
                </a:cubicBezTo>
                <a:close/>
                <a:moveTo>
                  <a:pt x="64003" y="393120"/>
                </a:moveTo>
                <a:cubicBezTo>
                  <a:pt x="85009" y="393120"/>
                  <a:pt x="102038" y="410117"/>
                  <a:pt x="102038" y="431084"/>
                </a:cubicBezTo>
                <a:cubicBezTo>
                  <a:pt x="102038" y="452051"/>
                  <a:pt x="85009" y="469048"/>
                  <a:pt x="64003" y="469048"/>
                </a:cubicBezTo>
                <a:cubicBezTo>
                  <a:pt x="42997" y="469048"/>
                  <a:pt x="25968" y="452051"/>
                  <a:pt x="25968" y="431084"/>
                </a:cubicBezTo>
                <a:cubicBezTo>
                  <a:pt x="25968" y="410117"/>
                  <a:pt x="42997" y="393120"/>
                  <a:pt x="64003" y="393120"/>
                </a:cubicBezTo>
                <a:close/>
                <a:moveTo>
                  <a:pt x="454971" y="198500"/>
                </a:moveTo>
                <a:cubicBezTo>
                  <a:pt x="538806" y="198500"/>
                  <a:pt x="606580" y="266246"/>
                  <a:pt x="606580" y="349933"/>
                </a:cubicBezTo>
                <a:lnTo>
                  <a:pt x="303361" y="349933"/>
                </a:lnTo>
                <a:cubicBezTo>
                  <a:pt x="303361" y="266246"/>
                  <a:pt x="371135" y="198500"/>
                  <a:pt x="454971" y="198500"/>
                </a:cubicBezTo>
                <a:close/>
                <a:moveTo>
                  <a:pt x="214636" y="68682"/>
                </a:moveTo>
                <a:cubicBezTo>
                  <a:pt x="207952" y="68682"/>
                  <a:pt x="202103" y="74058"/>
                  <a:pt x="202103" y="81195"/>
                </a:cubicBezTo>
                <a:cubicBezTo>
                  <a:pt x="202103" y="88332"/>
                  <a:pt x="207952" y="93708"/>
                  <a:pt x="214636" y="93708"/>
                </a:cubicBezTo>
                <a:lnTo>
                  <a:pt x="220949" y="93708"/>
                </a:lnTo>
                <a:cubicBezTo>
                  <a:pt x="228097" y="93708"/>
                  <a:pt x="233482" y="88332"/>
                  <a:pt x="233482" y="81195"/>
                </a:cubicBezTo>
                <a:cubicBezTo>
                  <a:pt x="233482" y="74058"/>
                  <a:pt x="227633" y="68682"/>
                  <a:pt x="220949" y="68682"/>
                </a:cubicBezTo>
                <a:close/>
                <a:moveTo>
                  <a:pt x="136190" y="68219"/>
                </a:moveTo>
                <a:cubicBezTo>
                  <a:pt x="128949" y="68219"/>
                  <a:pt x="123657" y="73502"/>
                  <a:pt x="123657" y="80732"/>
                </a:cubicBezTo>
                <a:cubicBezTo>
                  <a:pt x="123657" y="87869"/>
                  <a:pt x="129506" y="93152"/>
                  <a:pt x="136190" y="93152"/>
                </a:cubicBezTo>
                <a:lnTo>
                  <a:pt x="142503" y="93152"/>
                </a:lnTo>
                <a:cubicBezTo>
                  <a:pt x="149280" y="93152"/>
                  <a:pt x="154943" y="87961"/>
                  <a:pt x="154943" y="80732"/>
                </a:cubicBezTo>
                <a:cubicBezTo>
                  <a:pt x="154943" y="73502"/>
                  <a:pt x="149187" y="68219"/>
                  <a:pt x="142503" y="68219"/>
                </a:cubicBezTo>
                <a:close/>
                <a:moveTo>
                  <a:pt x="58208" y="68219"/>
                </a:moveTo>
                <a:cubicBezTo>
                  <a:pt x="50967" y="68219"/>
                  <a:pt x="45675" y="73502"/>
                  <a:pt x="45675" y="80732"/>
                </a:cubicBezTo>
                <a:cubicBezTo>
                  <a:pt x="45675" y="87869"/>
                  <a:pt x="51524" y="93152"/>
                  <a:pt x="58208" y="93152"/>
                </a:cubicBezTo>
                <a:lnTo>
                  <a:pt x="64521" y="93152"/>
                </a:lnTo>
                <a:cubicBezTo>
                  <a:pt x="71298" y="93152"/>
                  <a:pt x="76961" y="87961"/>
                  <a:pt x="76961" y="80732"/>
                </a:cubicBezTo>
                <a:cubicBezTo>
                  <a:pt x="76961" y="73502"/>
                  <a:pt x="71205" y="68219"/>
                  <a:pt x="64521" y="68219"/>
                </a:cubicBezTo>
                <a:close/>
                <a:moveTo>
                  <a:pt x="454935" y="42339"/>
                </a:moveTo>
                <a:cubicBezTo>
                  <a:pt x="490010" y="42339"/>
                  <a:pt x="518444" y="70725"/>
                  <a:pt x="518444" y="105742"/>
                </a:cubicBezTo>
                <a:cubicBezTo>
                  <a:pt x="518444" y="140759"/>
                  <a:pt x="490010" y="169145"/>
                  <a:pt x="454935" y="169145"/>
                </a:cubicBezTo>
                <a:cubicBezTo>
                  <a:pt x="419860" y="169145"/>
                  <a:pt x="391426" y="140759"/>
                  <a:pt x="391426" y="105742"/>
                </a:cubicBezTo>
                <a:cubicBezTo>
                  <a:pt x="391426" y="70725"/>
                  <a:pt x="419860" y="42339"/>
                  <a:pt x="454935" y="42339"/>
                </a:cubicBezTo>
                <a:close/>
                <a:moveTo>
                  <a:pt x="0" y="0"/>
                </a:moveTo>
                <a:lnTo>
                  <a:pt x="279157" y="0"/>
                </a:lnTo>
                <a:lnTo>
                  <a:pt x="279157" y="161927"/>
                </a:lnTo>
                <a:lnTo>
                  <a:pt x="240630" y="161927"/>
                </a:lnTo>
                <a:lnTo>
                  <a:pt x="240630" y="222916"/>
                </a:lnTo>
                <a:lnTo>
                  <a:pt x="176667" y="162020"/>
                </a:lnTo>
                <a:lnTo>
                  <a:pt x="0" y="162020"/>
                </a:lnTo>
                <a:close/>
              </a:path>
            </a:pathLst>
          </a:custGeom>
          <a:solidFill>
            <a:srgbClr val="0B4189"/>
          </a:solidFill>
          <a:ln>
            <a:solidFill>
              <a:sysClr val="window" lastClr="FFFFFF"/>
            </a:solidFill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dobe Arabic"/>
              <a:ea typeface="微软雅黑" panose="020B0503020204020204" charset="-122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图片 9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63830" y="85090"/>
            <a:ext cx="2695575" cy="1019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0" y="1836420"/>
            <a:ext cx="12192000" cy="2926715"/>
          </a:xfrm>
          <a:prstGeom prst="rect">
            <a:avLst/>
          </a:prstGeom>
          <a:solidFill>
            <a:srgbClr val="0B4189"/>
          </a:solidFill>
          <a:ln>
            <a:solidFill>
              <a:srgbClr val="0A418D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29995" y="2658745"/>
            <a:ext cx="97555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敬请各位老师批评指正！</a:t>
            </a:r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851025" y="6029960"/>
            <a:ext cx="8752840" cy="38125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汇报人：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爱科研的杨师兄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|      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汇报时间：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XXX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978535" y="1814830"/>
            <a:ext cx="4849495" cy="4698365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pic>
        <p:nvPicPr>
          <p:cNvPr id="100" name="图片 9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01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研究背景与目的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4540" y="1454785"/>
            <a:ext cx="4900930" cy="488315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764540" y="1048385"/>
            <a:ext cx="33991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Graphical Abstract</a:t>
            </a: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6712585" y="1557020"/>
            <a:ext cx="33991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研究背景</a:t>
            </a:r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6788150" y="1997710"/>
            <a:ext cx="4582160" cy="10795"/>
          </a:xfrm>
          <a:prstGeom prst="line">
            <a:avLst/>
          </a:prstGeom>
          <a:ln w="19050">
            <a:solidFill>
              <a:srgbClr val="0B4189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706870" y="2061210"/>
            <a:ext cx="4898390" cy="2886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由于原发性耐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yao</a:t>
            </a:r>
            <a:r>
              <a:rPr 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，大多数 </a:t>
            </a:r>
            <a:r>
              <a:rPr sz="14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肝</a:t>
            </a:r>
            <a:r>
              <a:rPr lang="en-US" sz="14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xi</a:t>
            </a:r>
            <a:r>
              <a:rPr sz="14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胞</a:t>
            </a:r>
            <a:r>
              <a:rPr lang="en-US" sz="14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ai</a:t>
            </a:r>
            <a:r>
              <a:rPr sz="14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（HCC）</a:t>
            </a:r>
            <a:r>
              <a:rPr lang="en-US" sz="14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huan</a:t>
            </a:r>
            <a:r>
              <a:rPr 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者对基于奥沙利铂（OXA ）的肝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dong</a:t>
            </a:r>
            <a:r>
              <a:rPr 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脉输注（HAIC）没有反应；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代谢、凋亡、缺O2、DNA损伤修复和表观遗传修饰等多种生物过程参与OXA耐yao性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</a:p>
          <a:p>
            <a:pPr marL="285750" indent="-285750" fontAlgn="auto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 fontAlgn="auto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蛋白精氨酸jia基化与 DNA 损伤反应、RNA 加工和gene表达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等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多种生物学过程有关，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参与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调节ai症</a:t>
            </a:r>
            <a:r>
              <a:rPr lang="zh-CN" altLang="en-US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等疾病；</a:t>
            </a:r>
            <a:r>
              <a:rPr lang="en-US" altLang="zh-CN" sz="14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蛋白精氨酸jia基转移酶3（PRMT3）</a:t>
            </a:r>
            <a:r>
              <a:rPr lang="en-US" altLang="zh-CN" sz="1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是蛋白精氨酸jia基转移酶家族的成员，使用 S-腺苷-L-蛋氨酸 （SAM） 作为供体介导精氨酸的不对称二jia基化。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6712585" y="5016500"/>
            <a:ext cx="33991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研究目的</a:t>
            </a:r>
          </a:p>
        </p:txBody>
      </p:sp>
      <p:cxnSp>
        <p:nvCxnSpPr>
          <p:cNvPr id="11" name="直接连接符 10"/>
          <p:cNvCxnSpPr/>
          <p:nvPr>
            <p:custDataLst>
              <p:tags r:id="rId8"/>
            </p:custDataLst>
          </p:nvPr>
        </p:nvCxnSpPr>
        <p:spPr>
          <a:xfrm flipV="1">
            <a:off x="6788150" y="5457190"/>
            <a:ext cx="4582160" cy="10795"/>
          </a:xfrm>
          <a:prstGeom prst="line">
            <a:avLst/>
          </a:prstGeom>
          <a:ln w="19050">
            <a:solidFill>
              <a:srgbClr val="0B4189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9"/>
            </p:custDataLst>
          </p:nvPr>
        </p:nvSpPr>
        <p:spPr>
          <a:xfrm>
            <a:off x="6706870" y="5520690"/>
            <a:ext cx="489839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研究在 HCC 中，</a:t>
            </a:r>
            <a:r>
              <a:rPr lang="en-US" altLang="zh-CN" sz="1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PRMT3</a:t>
            </a:r>
            <a:r>
              <a:rPr lang="zh-CN" altLang="en-US" sz="1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对</a:t>
            </a:r>
            <a:r>
              <a:rPr lang="zh-CN" sz="1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OXA</a:t>
            </a:r>
            <a:r>
              <a:rPr lang="zh-CN" altLang="en-US" sz="1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耐</a:t>
            </a:r>
            <a:r>
              <a:rPr lang="en-US" altLang="zh-CN" sz="1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yao</a:t>
            </a:r>
            <a:r>
              <a:rPr lang="zh-CN" altLang="en-US" sz="1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的作用机制。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02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技术路线</a:t>
            </a:r>
          </a:p>
        </p:txBody>
      </p:sp>
      <p:pic>
        <p:nvPicPr>
          <p:cNvPr id="13" name="图片 12" descr="方案课程技术路线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3439795" y="749935"/>
            <a:ext cx="8114665" cy="6108065"/>
          </a:xfrm>
          <a:prstGeom prst="rect">
            <a:avLst/>
          </a:prstGeom>
        </p:spPr>
      </p:pic>
      <p:sp>
        <p:nvSpPr>
          <p:cNvPr id="14" name="圆角矩形 13"/>
          <p:cNvSpPr/>
          <p:nvPr/>
        </p:nvSpPr>
        <p:spPr>
          <a:xfrm>
            <a:off x="849948" y="2418715"/>
            <a:ext cx="2032000" cy="550545"/>
          </a:xfrm>
          <a:prstGeom prst="roundRect">
            <a:avLst/>
          </a:prstGeom>
          <a:solidFill>
            <a:srgbClr val="0B4189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预实验</a:t>
            </a:r>
          </a:p>
        </p:txBody>
      </p:sp>
      <p:sp>
        <p:nvSpPr>
          <p:cNvPr id="15" name="圆角矩形 14"/>
          <p:cNvSpPr/>
          <p:nvPr>
            <p:custDataLst>
              <p:tags r:id="rId4"/>
            </p:custDataLst>
          </p:nvPr>
        </p:nvSpPr>
        <p:spPr>
          <a:xfrm>
            <a:off x="849948" y="1367790"/>
            <a:ext cx="2032000" cy="550545"/>
          </a:xfrm>
          <a:prstGeom prst="roundRect">
            <a:avLst/>
          </a:prstGeom>
          <a:solidFill>
            <a:srgbClr val="0B4189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课题锁定</a:t>
            </a:r>
          </a:p>
        </p:txBody>
      </p:sp>
      <p:sp>
        <p:nvSpPr>
          <p:cNvPr id="16" name="圆角矩形 15"/>
          <p:cNvSpPr/>
          <p:nvPr>
            <p:custDataLst>
              <p:tags r:id="rId5"/>
            </p:custDataLst>
          </p:nvPr>
        </p:nvSpPr>
        <p:spPr>
          <a:xfrm>
            <a:off x="749300" y="3469640"/>
            <a:ext cx="2233295" cy="550545"/>
          </a:xfrm>
          <a:prstGeom prst="roundRect">
            <a:avLst/>
          </a:prstGeom>
          <a:solidFill>
            <a:srgbClr val="0B4189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分子互作关系验证</a:t>
            </a:r>
          </a:p>
        </p:txBody>
      </p:sp>
      <p:sp>
        <p:nvSpPr>
          <p:cNvPr id="17" name="圆角矩形 16"/>
          <p:cNvSpPr/>
          <p:nvPr>
            <p:custDataLst>
              <p:tags r:id="rId6"/>
            </p:custDataLst>
          </p:nvPr>
        </p:nvSpPr>
        <p:spPr>
          <a:xfrm>
            <a:off x="849948" y="4520565"/>
            <a:ext cx="2032000" cy="550545"/>
          </a:xfrm>
          <a:prstGeom prst="roundRect">
            <a:avLst/>
          </a:prstGeom>
          <a:solidFill>
            <a:srgbClr val="0B4189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机制验证</a:t>
            </a:r>
          </a:p>
        </p:txBody>
      </p:sp>
      <p:sp>
        <p:nvSpPr>
          <p:cNvPr id="18" name="圆角矩形 17"/>
          <p:cNvSpPr/>
          <p:nvPr>
            <p:custDataLst>
              <p:tags r:id="rId7"/>
            </p:custDataLst>
          </p:nvPr>
        </p:nvSpPr>
        <p:spPr>
          <a:xfrm>
            <a:off x="849948" y="5571490"/>
            <a:ext cx="2032000" cy="550545"/>
          </a:xfrm>
          <a:prstGeom prst="roundRect">
            <a:avLst/>
          </a:prstGeom>
          <a:solidFill>
            <a:srgbClr val="0B4189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临床相关性验证</a:t>
            </a:r>
          </a:p>
        </p:txBody>
      </p:sp>
      <p:cxnSp>
        <p:nvCxnSpPr>
          <p:cNvPr id="19" name="直接箭头连接符 18"/>
          <p:cNvCxnSpPr>
            <a:stCxn id="15" idx="2"/>
            <a:endCxn id="14" idx="0"/>
          </p:cNvCxnSpPr>
          <p:nvPr/>
        </p:nvCxnSpPr>
        <p:spPr>
          <a:xfrm>
            <a:off x="1866265" y="1918335"/>
            <a:ext cx="0" cy="500380"/>
          </a:xfrm>
          <a:prstGeom prst="straightConnector1">
            <a:avLst/>
          </a:prstGeom>
          <a:ln>
            <a:solidFill>
              <a:srgbClr val="0B4189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>
            <p:custDataLst>
              <p:tags r:id="rId8"/>
            </p:custDataLst>
          </p:nvPr>
        </p:nvCxnSpPr>
        <p:spPr>
          <a:xfrm>
            <a:off x="1866265" y="2952750"/>
            <a:ext cx="0" cy="500380"/>
          </a:xfrm>
          <a:prstGeom prst="straightConnector1">
            <a:avLst/>
          </a:prstGeom>
          <a:ln>
            <a:solidFill>
              <a:srgbClr val="0B4189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>
            <p:custDataLst>
              <p:tags r:id="rId9"/>
            </p:custDataLst>
          </p:nvPr>
        </p:nvCxnSpPr>
        <p:spPr>
          <a:xfrm>
            <a:off x="1866265" y="4020185"/>
            <a:ext cx="0" cy="500380"/>
          </a:xfrm>
          <a:prstGeom prst="straightConnector1">
            <a:avLst/>
          </a:prstGeom>
          <a:ln>
            <a:solidFill>
              <a:srgbClr val="0B4189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>
            <p:custDataLst>
              <p:tags r:id="rId10"/>
            </p:custDataLst>
          </p:nvPr>
        </p:nvCxnSpPr>
        <p:spPr>
          <a:xfrm>
            <a:off x="1866265" y="5071110"/>
            <a:ext cx="0" cy="500380"/>
          </a:xfrm>
          <a:prstGeom prst="straightConnector1">
            <a:avLst/>
          </a:prstGeom>
          <a:ln>
            <a:solidFill>
              <a:srgbClr val="0B4189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641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确定PRMT3是HCC中OXA耐yao的候选驱动因素</a:t>
            </a:r>
            <a:endParaRPr lang="en-US" altLang="zh-CN" sz="2000" b="1">
              <a:solidFill>
                <a:srgbClr val="0A418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18515" y="1838325"/>
            <a:ext cx="7774940" cy="4159885"/>
            <a:chOff x="9019" y="3643"/>
            <a:chExt cx="8647" cy="4572"/>
          </a:xfrm>
        </p:grpSpPr>
        <p:pic>
          <p:nvPicPr>
            <p:cNvPr id="5" name="图片 4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10"/>
            <a:srcRect t="246" r="146" b="32683"/>
            <a:stretch>
              <a:fillRect/>
            </a:stretch>
          </p:blipFill>
          <p:spPr>
            <a:xfrm>
              <a:off x="9019" y="3643"/>
              <a:ext cx="8647" cy="4572"/>
            </a:xfrm>
            <a:prstGeom prst="rect">
              <a:avLst/>
            </a:prstGeom>
            <a:ln>
              <a:noFill/>
            </a:ln>
          </p:spPr>
        </p:pic>
        <p:sp>
          <p:nvSpPr>
            <p:cNvPr id="6" name="矩形 5"/>
            <p:cNvSpPr/>
            <p:nvPr>
              <p:custDataLst>
                <p:tags r:id="rId6"/>
              </p:custDataLst>
            </p:nvPr>
          </p:nvSpPr>
          <p:spPr>
            <a:xfrm>
              <a:off x="15192" y="5983"/>
              <a:ext cx="2474" cy="22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>
              <p:custDataLst>
                <p:tags r:id="rId7"/>
              </p:custDataLst>
            </p:nvPr>
          </p:nvSpPr>
          <p:spPr>
            <a:xfrm>
              <a:off x="14667" y="5515"/>
              <a:ext cx="900" cy="8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1" name="文本框 100"/>
          <p:cNvSpPr txBox="1"/>
          <p:nvPr/>
        </p:nvSpPr>
        <p:spPr>
          <a:xfrm>
            <a:off x="9260840" y="2766695"/>
            <a:ext cx="2423795" cy="23310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结论：无论是在</a:t>
            </a:r>
            <a:r>
              <a:rPr lang="en-US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OXA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处理的</a:t>
            </a:r>
            <a:r>
              <a:rPr lang="en-US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HCC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细胞中，还是在</a:t>
            </a:r>
            <a:r>
              <a:rPr lang="en-US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HAIC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无应答者的</a:t>
            </a:r>
            <a:r>
              <a:rPr lang="en-US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HCC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中，</a:t>
            </a:r>
            <a:r>
              <a:rPr lang="en-US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PRMT3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表达均上调。这也表明了</a:t>
            </a:r>
            <a:r>
              <a:rPr lang="en-US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PRMT3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en-US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HCC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中对</a:t>
            </a:r>
            <a:r>
              <a:rPr lang="en-US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OXA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治</a:t>
            </a:r>
            <a:r>
              <a:rPr lang="en-US" alt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liao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的适应性反应中发挥作用。</a:t>
            </a:r>
            <a:endParaRPr lang="zh-CN" altLang="en-US" sz="1600" b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163050" y="2608580"/>
            <a:ext cx="2619375" cy="2619375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>
            <a:stCxn id="5" idx="3"/>
            <a:endCxn id="9" idx="1"/>
          </p:cNvCxnSpPr>
          <p:nvPr/>
        </p:nvCxnSpPr>
        <p:spPr>
          <a:xfrm>
            <a:off x="8593455" y="3918585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684530" y="1796415"/>
            <a:ext cx="7922260" cy="427418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641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确定PRMT3是HCC中OXA耐yao的候选驱动因素</a:t>
            </a:r>
            <a:endParaRPr lang="en-US" altLang="zh-CN" sz="2000" b="1">
              <a:solidFill>
                <a:srgbClr val="0A418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577215" y="1700530"/>
            <a:ext cx="3028315" cy="2309495"/>
            <a:chOff x="13041" y="1829"/>
            <a:chExt cx="4636" cy="3406"/>
          </a:xfrm>
        </p:grpSpPr>
        <p:pic>
          <p:nvPicPr>
            <p:cNvPr id="14" name="图片 13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13493" y="1829"/>
              <a:ext cx="4184" cy="3406"/>
            </a:xfrm>
            <a:prstGeom prst="rect">
              <a:avLst/>
            </a:prstGeom>
          </p:spPr>
        </p:pic>
        <p:sp>
          <p:nvSpPr>
            <p:cNvPr id="15" name="矩形 14"/>
            <p:cNvSpPr/>
            <p:nvPr>
              <p:custDataLst>
                <p:tags r:id="rId7"/>
              </p:custDataLst>
            </p:nvPr>
          </p:nvSpPr>
          <p:spPr>
            <a:xfrm>
              <a:off x="13041" y="2916"/>
              <a:ext cx="1021" cy="16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/>
          <a:srcRect r="-1466"/>
          <a:stretch>
            <a:fillRect/>
          </a:stretch>
        </p:blipFill>
        <p:spPr>
          <a:xfrm>
            <a:off x="864235" y="3807460"/>
            <a:ext cx="7605395" cy="195643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880110" y="1730375"/>
            <a:ext cx="7202170" cy="408114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文本框 100"/>
          <p:cNvSpPr txBox="1"/>
          <p:nvPr/>
        </p:nvSpPr>
        <p:spPr>
          <a:xfrm>
            <a:off x="8746490" y="3109595"/>
            <a:ext cx="2423795" cy="10509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结论：</a:t>
            </a:r>
            <a:r>
              <a:rPr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PRMT3过表达可能使HCC细胞对OXA治</a:t>
            </a:r>
            <a:r>
              <a:rPr lang="en-US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liao</a:t>
            </a:r>
            <a:r>
              <a:rPr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产生抗性</a:t>
            </a:r>
            <a:r>
              <a:rPr lang="zh-CN"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9" name="矩形 8"/>
          <p:cNvSpPr/>
          <p:nvPr/>
        </p:nvSpPr>
        <p:spPr>
          <a:xfrm>
            <a:off x="8648700" y="3083560"/>
            <a:ext cx="2619375" cy="1161415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>
            <a:stCxn id="5" idx="3"/>
            <a:endCxn id="9" idx="1"/>
          </p:cNvCxnSpPr>
          <p:nvPr/>
        </p:nvCxnSpPr>
        <p:spPr>
          <a:xfrm>
            <a:off x="8079105" y="3664585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641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确定PRMT3在体外和体内促进OXA抗性</a:t>
            </a:r>
          </a:p>
        </p:txBody>
      </p:sp>
      <p:sp>
        <p:nvSpPr>
          <p:cNvPr id="101" name="文本框 100"/>
          <p:cNvSpPr txBox="1"/>
          <p:nvPr/>
        </p:nvSpPr>
        <p:spPr>
          <a:xfrm>
            <a:off x="3119755" y="5647690"/>
            <a:ext cx="7091680" cy="4108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sz="1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PRMT3沉默</a:t>
            </a:r>
            <a:r>
              <a:rPr lang="zh-CN" sz="1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，增强了OXA介导的生长抑制，从而促进细</a:t>
            </a:r>
            <a:r>
              <a:rPr lang="en-US" altLang="zh-CN" sz="1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bao</a:t>
            </a:r>
            <a:r>
              <a:rPr lang="zh-CN" sz="1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凋亡。</a:t>
            </a:r>
          </a:p>
        </p:txBody>
      </p:sp>
      <p:sp>
        <p:nvSpPr>
          <p:cNvPr id="9" name="矩形 8"/>
          <p:cNvSpPr/>
          <p:nvPr/>
        </p:nvSpPr>
        <p:spPr>
          <a:xfrm>
            <a:off x="2318385" y="5621655"/>
            <a:ext cx="7623810" cy="51181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/>
          <a:srcRect b="57827"/>
          <a:stretch>
            <a:fillRect/>
          </a:stretch>
        </p:blipFill>
        <p:spPr>
          <a:xfrm>
            <a:off x="478155" y="1776095"/>
            <a:ext cx="5716905" cy="309626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3"/>
          <a:srcRect l="421" t="41935" b="20057"/>
          <a:stretch>
            <a:fillRect/>
          </a:stretch>
        </p:blipFill>
        <p:spPr>
          <a:xfrm>
            <a:off x="6195060" y="1776095"/>
            <a:ext cx="5554980" cy="2954020"/>
          </a:xfrm>
          <a:prstGeom prst="rect">
            <a:avLst/>
          </a:prstGeom>
        </p:spPr>
      </p:pic>
      <p:sp>
        <p:nvSpPr>
          <p:cNvPr id="26" name="矩形 25"/>
          <p:cNvSpPr/>
          <p:nvPr>
            <p:custDataLst>
              <p:tags r:id="rId7"/>
            </p:custDataLst>
          </p:nvPr>
        </p:nvSpPr>
        <p:spPr>
          <a:xfrm>
            <a:off x="478155" y="1776730"/>
            <a:ext cx="11271885" cy="311531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9785985" y="1799590"/>
            <a:ext cx="171450" cy="17145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3935730" y="4660265"/>
            <a:ext cx="207010" cy="200660"/>
          </a:xfrm>
          <a:prstGeom prst="rect">
            <a:avLst/>
          </a:prstGeom>
        </p:spPr>
      </p:pic>
      <p:cxnSp>
        <p:nvCxnSpPr>
          <p:cNvPr id="29" name="直接箭头连接符 28"/>
          <p:cNvCxnSpPr>
            <a:stCxn id="26" idx="2"/>
            <a:endCxn id="9" idx="0"/>
          </p:cNvCxnSpPr>
          <p:nvPr>
            <p:custDataLst>
              <p:tags r:id="rId10"/>
            </p:custDataLst>
          </p:nvPr>
        </p:nvCxnSpPr>
        <p:spPr>
          <a:xfrm>
            <a:off x="6114415" y="4892040"/>
            <a:ext cx="15875" cy="72961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641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确定PRMT3在体外和体内促进OXA抗性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744220" y="1736725"/>
            <a:ext cx="7616825" cy="4328795"/>
            <a:chOff x="8266" y="4705"/>
            <a:chExt cx="10514" cy="5719"/>
          </a:xfrm>
        </p:grpSpPr>
        <p:pic>
          <p:nvPicPr>
            <p:cNvPr id="4" name="图片 3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4"/>
            <a:srcRect t="59255" b="-201"/>
            <a:stretch>
              <a:fillRect/>
            </a:stretch>
          </p:blipFill>
          <p:spPr>
            <a:xfrm>
              <a:off x="8266" y="4706"/>
              <a:ext cx="10515" cy="5718"/>
            </a:xfrm>
            <a:prstGeom prst="rect">
              <a:avLst/>
            </a:prstGeom>
          </p:spPr>
        </p:pic>
        <p:sp>
          <p:nvSpPr>
            <p:cNvPr id="6" name="矩形 5"/>
            <p:cNvSpPr/>
            <p:nvPr>
              <p:custDataLst>
                <p:tags r:id="rId10"/>
              </p:custDataLst>
            </p:nvPr>
          </p:nvSpPr>
          <p:spPr>
            <a:xfrm>
              <a:off x="8266" y="4706"/>
              <a:ext cx="3404" cy="28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>
              <p:custDataLst>
                <p:tags r:id="rId11"/>
              </p:custDataLst>
            </p:nvPr>
          </p:nvSpPr>
          <p:spPr>
            <a:xfrm>
              <a:off x="12385" y="4705"/>
              <a:ext cx="2467" cy="3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744220" y="1736725"/>
            <a:ext cx="7618095" cy="432879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9020810" y="3269615"/>
            <a:ext cx="2423795" cy="13709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sz="16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PRMT3 促进 HCC 细胞增殖和存活，并有助于体外和体内对 OXA 的耐药性。</a:t>
            </a: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8923020" y="3246755"/>
            <a:ext cx="2619375" cy="1458595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8"/>
            </p:custDataLst>
          </p:nvPr>
        </p:nvCxnSpPr>
        <p:spPr>
          <a:xfrm>
            <a:off x="8353425" y="3976370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540" y="267335"/>
            <a:ext cx="643890" cy="547370"/>
          </a:xfrm>
          <a:prstGeom prst="rect">
            <a:avLst/>
          </a:prstGeom>
          <a:solidFill>
            <a:srgbClr val="0A418D"/>
          </a:solidFill>
          <a:ln>
            <a:solidFill>
              <a:srgbClr val="0A418D"/>
            </a:solidFill>
          </a:ln>
          <a:effectLst>
            <a:outerShdw blurRad="228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64540" y="292735"/>
            <a:ext cx="3399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03 </a:t>
            </a:r>
            <a:r>
              <a:rPr lang="zh-CN" altLang="en-US" sz="28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研究结果</a:t>
            </a: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0210800" y="118110"/>
            <a:ext cx="1731645" cy="6546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818515" y="1027430"/>
            <a:ext cx="64154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en-US" altLang="zh-CN" sz="2000" b="1">
                <a:solidFill>
                  <a:srgbClr val="0A418D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PRMT3在R452位点甲基化IGF2BP1</a:t>
            </a: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70840" y="1619885"/>
            <a:ext cx="7991475" cy="463994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9020810" y="3269615"/>
            <a:ext cx="267906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结论：</a:t>
            </a: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IGF2BP1是PRMT3的底物</a:t>
            </a: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1600" b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8923020" y="3246755"/>
            <a:ext cx="2619375" cy="94742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1" idx="1"/>
          </p:cNvCxnSpPr>
          <p:nvPr>
            <p:custDataLst>
              <p:tags r:id="rId8"/>
            </p:custDataLst>
          </p:nvPr>
        </p:nvCxnSpPr>
        <p:spPr>
          <a:xfrm>
            <a:off x="8353425" y="3720465"/>
            <a:ext cx="569595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3"/>
          <a:srcRect r="1759" b="26829"/>
          <a:stretch>
            <a:fillRect/>
          </a:stretch>
        </p:blipFill>
        <p:spPr>
          <a:xfrm>
            <a:off x="510540" y="1728470"/>
            <a:ext cx="5679440" cy="452818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3"/>
          <a:srcRect t="73374" r="71418" b="-804"/>
          <a:stretch>
            <a:fillRect/>
          </a:stretch>
        </p:blipFill>
        <p:spPr>
          <a:xfrm>
            <a:off x="6189980" y="4022090"/>
            <a:ext cx="2141220" cy="22002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GYwZTMzNmUzODQxMGQ4YzVjN2E5NTYyODA2NDg4YzI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48.0614960629921,&quot;left&quot;:48.961102362204734,&quot;top&quot;:134.7944881889764,&quot;width&quot;:860.5777952755905}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50.15,&quot;left&quot;:423.65,&quot;top&quot;:136.55,&quot;width&quot;:339.65}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1.7665354330708,&quot;left&quot;:78.95874015748032,&quot;top&quot;:133.5,&quot;width&quot;:804.3999212598425}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1.7665354330708,&quot;left&quot;:78.95874015748032,&quot;top&quot;:133.5,&quot;width&quot;:804.3999212598425}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1.7665354330708,&quot;left&quot;:78.95874015748032,&quot;top&quot;:133.5,&quot;width&quot;:804.3999212598425}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1.7665354330708,&quot;left&quot;:78.95874015748032,&quot;top&quot;:133.5,&quot;width&quot;:804.3999212598425}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291.7665354330708,&quot;left&quot;:78.95874015748032,&quot;top&quot;:133.5,&quot;width&quot;:804.3999212598425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0.55,&quot;left&quot;:423.65,&quot;top&quot;:107.1,&quot;width&quot;:400.3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0.55,&quot;left&quot;:423.65,&quot;top&quot;:107.1,&quot;width&quot;:400.3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DIAGRAM_VIRTUALLY_FRAME" val="{&quot;height&quot;:380.55,&quot;left&quot;:423.65,&quot;top&quot;:107.1,&quot;width&quot;:400.3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1034</Words>
  <Application>Microsoft Office PowerPoint</Application>
  <PresentationFormat>宽屏</PresentationFormat>
  <Paragraphs>111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Adobe Arabic</vt:lpstr>
      <vt:lpstr>微软雅黑</vt:lpstr>
      <vt:lpstr>Arial</vt:lpstr>
      <vt:lpstr>Calibri</vt:lpstr>
      <vt:lpstr>Times New Roman</vt:lpstr>
      <vt:lpstr>Wingdings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Yang Jason</dc:creator>
  <cp:lastModifiedBy>Yang Jason</cp:lastModifiedBy>
  <cp:revision>164</cp:revision>
  <dcterms:created xsi:type="dcterms:W3CDTF">2019-06-19T02:08:00Z</dcterms:created>
  <dcterms:modified xsi:type="dcterms:W3CDTF">2024-08-06T08:25:48Z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D6D22CC113A7409BBA352DBD6ECC2913_13</vt:lpwstr>
  </property>
</Properties>
</file>